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66" r:id="rId3"/>
    <p:sldId id="257" r:id="rId4"/>
    <p:sldId id="258" r:id="rId5"/>
    <p:sldId id="259" r:id="rId6"/>
    <p:sldId id="260" r:id="rId7"/>
    <p:sldId id="261" r:id="rId8"/>
    <p:sldId id="265" r:id="rId9"/>
    <p:sldId id="263" r:id="rId10"/>
    <p:sldId id="264" r:id="rId11"/>
    <p:sldId id="267" r:id="rId12"/>
    <p:sldId id="268" r:id="rId13"/>
    <p:sldId id="269" r:id="rId14"/>
    <p:sldId id="271" r:id="rId15"/>
    <p:sldId id="270" r:id="rId16"/>
    <p:sldId id="273" r:id="rId17"/>
    <p:sldId id="275" r:id="rId18"/>
    <p:sldId id="274" r:id="rId19"/>
    <p:sldId id="280" r:id="rId20"/>
    <p:sldId id="276" r:id="rId21"/>
    <p:sldId id="277" r:id="rId22"/>
    <p:sldId id="278" r:id="rId23"/>
    <p:sldId id="281" r:id="rId24"/>
    <p:sldId id="279" r:id="rId25"/>
    <p:sldId id="282" r:id="rId26"/>
    <p:sldId id="283" r:id="rId27"/>
    <p:sldId id="284" r:id="rId28"/>
    <p:sldId id="287" r:id="rId29"/>
    <p:sldId id="285" r:id="rId30"/>
    <p:sldId id="289" r:id="rId31"/>
    <p:sldId id="288" r:id="rId32"/>
    <p:sldId id="290" r:id="rId33"/>
    <p:sldId id="293" r:id="rId34"/>
    <p:sldId id="294" r:id="rId35"/>
    <p:sldId id="295" r:id="rId36"/>
    <p:sldId id="296" r:id="rId37"/>
    <p:sldId id="298" r:id="rId38"/>
    <p:sldId id="297" r:id="rId39"/>
    <p:sldId id="299" r:id="rId40"/>
    <p:sldId id="300" r:id="rId41"/>
    <p:sldId id="301" r:id="rId42"/>
    <p:sldId id="302" r:id="rId43"/>
    <p:sldId id="291" r:id="rId44"/>
    <p:sldId id="30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8AC1D7A-3257-44D1-AC23-A5BDDC9D82DD}">
          <p14:sldIdLst>
            <p14:sldId id="256"/>
            <p14:sldId id="266"/>
            <p14:sldId id="257"/>
            <p14:sldId id="258"/>
            <p14:sldId id="259"/>
            <p14:sldId id="260"/>
            <p14:sldId id="261"/>
            <p14:sldId id="265"/>
            <p14:sldId id="263"/>
            <p14:sldId id="264"/>
            <p14:sldId id="267"/>
            <p14:sldId id="268"/>
            <p14:sldId id="269"/>
            <p14:sldId id="271"/>
            <p14:sldId id="270"/>
            <p14:sldId id="273"/>
            <p14:sldId id="275"/>
            <p14:sldId id="274"/>
            <p14:sldId id="280"/>
            <p14:sldId id="276"/>
            <p14:sldId id="277"/>
            <p14:sldId id="278"/>
            <p14:sldId id="281"/>
            <p14:sldId id="279"/>
            <p14:sldId id="282"/>
            <p14:sldId id="283"/>
            <p14:sldId id="284"/>
            <p14:sldId id="287"/>
            <p14:sldId id="285"/>
            <p14:sldId id="289"/>
            <p14:sldId id="288"/>
            <p14:sldId id="290"/>
            <p14:sldId id="293"/>
            <p14:sldId id="294"/>
            <p14:sldId id="295"/>
            <p14:sldId id="296"/>
            <p14:sldId id="298"/>
            <p14:sldId id="297"/>
            <p14:sldId id="299"/>
            <p14:sldId id="300"/>
            <p14:sldId id="301"/>
            <p14:sldId id="302"/>
            <p14:sldId id="291"/>
            <p14:sldId id="30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B7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57" autoAdjust="0"/>
    <p:restoredTop sz="96247" autoAdjust="0"/>
  </p:normalViewPr>
  <p:slideViewPr>
    <p:cSldViewPr snapToGrid="0">
      <p:cViewPr varScale="1">
        <p:scale>
          <a:sx n="59" d="100"/>
          <a:sy n="59" d="100"/>
        </p:scale>
        <p:origin x="1080"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30F902-17FF-428C-A153-95FBE2F2C850}" type="datetimeFigureOut">
              <a:rPr lang="en-US" smtClean="0"/>
              <a:pPr/>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40FE49-1937-47E6-853E-E4CA087C5AFA}" type="slidenum">
              <a:rPr lang="en-US" smtClean="0"/>
              <a:pPr/>
              <a:t>‹#›</a:t>
            </a:fld>
            <a:endParaRPr lang="en-US"/>
          </a:p>
        </p:txBody>
      </p:sp>
    </p:spTree>
    <p:extLst>
      <p:ext uri="{BB962C8B-B14F-4D97-AF65-F5344CB8AC3E}">
        <p14:creationId xmlns:p14="http://schemas.microsoft.com/office/powerpoint/2010/main" val="2486409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40FE49-1937-47E6-853E-E4CA087C5AFA}" type="slidenum">
              <a:rPr lang="en-US" smtClean="0"/>
              <a:pPr/>
              <a:t>37</a:t>
            </a:fld>
            <a:endParaRPr lang="en-US"/>
          </a:p>
        </p:txBody>
      </p:sp>
    </p:spTree>
    <p:extLst>
      <p:ext uri="{BB962C8B-B14F-4D97-AF65-F5344CB8AC3E}">
        <p14:creationId xmlns:p14="http://schemas.microsoft.com/office/powerpoint/2010/main" val="810477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E18B536-35C9-4ECA-A9E3-28E17CB17CD1}"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1211277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B536-35C9-4ECA-A9E3-28E17CB17CD1}"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3592270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B536-35C9-4ECA-A9E3-28E17CB17CD1}"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2421997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E18B536-35C9-4ECA-A9E3-28E17CB17CD1}"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325919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18B536-35C9-4ECA-A9E3-28E17CB17CD1}" type="datetimeFigureOut">
              <a:rPr lang="en-US" smtClean="0"/>
              <a:pPr/>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2808029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18B536-35C9-4ECA-A9E3-28E17CB17CD1}"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412690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E18B536-35C9-4ECA-A9E3-28E17CB17CD1}" type="datetimeFigureOut">
              <a:rPr lang="en-US" smtClean="0"/>
              <a:pPr/>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3586751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E18B536-35C9-4ECA-A9E3-28E17CB17CD1}" type="datetimeFigureOut">
              <a:rPr lang="en-US" smtClean="0"/>
              <a:pPr/>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1611931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18B536-35C9-4ECA-A9E3-28E17CB17CD1}" type="datetimeFigureOut">
              <a:rPr lang="en-US" smtClean="0"/>
              <a:pPr/>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4083271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18B536-35C9-4ECA-A9E3-28E17CB17CD1}"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2687380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18B536-35C9-4ECA-A9E3-28E17CB17CD1}" type="datetimeFigureOut">
              <a:rPr lang="en-US" smtClean="0"/>
              <a:pPr/>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F2C1F7-F12C-4879-BE32-10325CEF9CB7}" type="slidenum">
              <a:rPr lang="en-US" smtClean="0"/>
              <a:pPr/>
              <a:t>‹#›</a:t>
            </a:fld>
            <a:endParaRPr lang="en-US"/>
          </a:p>
        </p:txBody>
      </p:sp>
    </p:spTree>
    <p:extLst>
      <p:ext uri="{BB962C8B-B14F-4D97-AF65-F5344CB8AC3E}">
        <p14:creationId xmlns:p14="http://schemas.microsoft.com/office/powerpoint/2010/main" val="2272680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18B536-35C9-4ECA-A9E3-28E17CB17CD1}" type="datetimeFigureOut">
              <a:rPr lang="en-US" smtClean="0"/>
              <a:pPr/>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F2C1F7-F12C-4879-BE32-10325CEF9CB7}" type="slidenum">
              <a:rPr lang="en-US" smtClean="0"/>
              <a:pPr/>
              <a:t>‹#›</a:t>
            </a:fld>
            <a:endParaRPr lang="en-US"/>
          </a:p>
        </p:txBody>
      </p:sp>
    </p:spTree>
    <p:extLst>
      <p:ext uri="{BB962C8B-B14F-4D97-AF65-F5344CB8AC3E}">
        <p14:creationId xmlns:p14="http://schemas.microsoft.com/office/powerpoint/2010/main" val="1401750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Nastavna%20jedinica%2013.pptx"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91605"/>
            <a:ext cx="12192000" cy="2387600"/>
          </a:xfrm>
          <a:solidFill>
            <a:schemeClr val="accent1">
              <a:lumMod val="20000"/>
              <a:lumOff val="80000"/>
            </a:schemeClr>
          </a:solidFill>
        </p:spPr>
        <p:txBody>
          <a:bodyPr>
            <a:normAutofit fontScale="90000"/>
          </a:bodyPr>
          <a:lstStyle/>
          <a:p>
            <a:r>
              <a:rPr lang="sr-Cyrl-RS" sz="3600" b="1" dirty="0">
                <a:latin typeface="Palatino Linotype" panose="02040502050505030304" pitchFamily="18" charset="0"/>
              </a:rPr>
              <a:t>1. </a:t>
            </a:r>
            <a:r>
              <a:rPr lang="en-US" sz="3600" b="1" dirty="0">
                <a:latin typeface="Palatino Linotype" panose="02040502050505030304" pitchFamily="18" charset="0"/>
              </a:rPr>
              <a:t>Immunomodulatory</a:t>
            </a:r>
            <a:r>
              <a:rPr lang="sr-Cyrl-RS" sz="3600" b="1" dirty="0">
                <a:latin typeface="Palatino Linotype" panose="02040502050505030304" pitchFamily="18" charset="0"/>
              </a:rPr>
              <a:t> </a:t>
            </a:r>
            <a:r>
              <a:rPr lang="en-US" sz="3600" b="1" dirty="0">
                <a:latin typeface="Palatino Linotype" panose="02040502050505030304" pitchFamily="18" charset="0"/>
              </a:rPr>
              <a:t>drugs</a:t>
            </a:r>
            <a:br>
              <a:rPr lang="sr-Cyrl-RS" sz="3600" b="1" dirty="0">
                <a:latin typeface="Palatino Linotype" panose="02040502050505030304" pitchFamily="18" charset="0"/>
              </a:rPr>
            </a:br>
            <a:br>
              <a:rPr lang="en-US" sz="3600" b="1" dirty="0">
                <a:latin typeface="Palatino Linotype" panose="02040502050505030304" pitchFamily="18" charset="0"/>
              </a:rPr>
            </a:br>
            <a:r>
              <a:rPr lang="sr-Cyrl-RS" sz="3600" b="1" dirty="0">
                <a:latin typeface="Palatino Linotype" panose="02040502050505030304" pitchFamily="18" charset="0"/>
              </a:rPr>
              <a:t>2. </a:t>
            </a:r>
            <a:r>
              <a:rPr lang="en-US" sz="3600" b="1" dirty="0">
                <a:latin typeface="Palatino Linotype" panose="02040502050505030304" pitchFamily="18" charset="0"/>
              </a:rPr>
              <a:t>Therapeutic use of cytokines</a:t>
            </a:r>
            <a:br>
              <a:rPr lang="en-US" b="1" dirty="0"/>
            </a:br>
            <a:endParaRPr lang="en-US" dirty="0"/>
          </a:p>
        </p:txBody>
      </p:sp>
      <p:sp>
        <p:nvSpPr>
          <p:cNvPr id="3" name="Subtitle 2"/>
          <p:cNvSpPr>
            <a:spLocks noGrp="1"/>
          </p:cNvSpPr>
          <p:nvPr>
            <p:ph type="subTitle" idx="1"/>
          </p:nvPr>
        </p:nvSpPr>
        <p:spPr>
          <a:xfrm>
            <a:off x="0" y="573206"/>
            <a:ext cx="12192000" cy="546881"/>
          </a:xfrm>
          <a:solidFill>
            <a:schemeClr val="bg1"/>
          </a:solidFill>
        </p:spPr>
        <p:txBody>
          <a:bodyPr/>
          <a:lstStyle/>
          <a:p>
            <a:r>
              <a:rPr lang="en-US" dirty="0">
                <a:effectLst/>
                <a:latin typeface="Palatino Linotype" panose="02040502050505030304" pitchFamily="18" charset="0"/>
                <a:ea typeface="Times New Roman" panose="02020603050405020304" pitchFamily="18" charset="0"/>
              </a:rPr>
              <a:t>TEACHING UNIT 13</a:t>
            </a:r>
            <a:endParaRPr lang="en-US" dirty="0">
              <a:latin typeface="Palatino Linotype" panose="02040502050505030304" pitchFamily="18" charset="0"/>
            </a:endParaRPr>
          </a:p>
        </p:txBody>
      </p:sp>
    </p:spTree>
    <p:extLst>
      <p:ext uri="{BB962C8B-B14F-4D97-AF65-F5344CB8AC3E}">
        <p14:creationId xmlns:p14="http://schemas.microsoft.com/office/powerpoint/2010/main" val="3958139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tacrolimus + mechanism of ac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84393" y="1105469"/>
            <a:ext cx="6429139" cy="566246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Cyclosporine and Tacrolimus - A similar mechanism of action</a:t>
            </a:r>
          </a:p>
        </p:txBody>
      </p:sp>
      <p:sp>
        <p:nvSpPr>
          <p:cNvPr id="4" name="Rectangle 3"/>
          <p:cNvSpPr/>
          <p:nvPr/>
        </p:nvSpPr>
        <p:spPr>
          <a:xfrm>
            <a:off x="36910" y="1855253"/>
            <a:ext cx="3010574" cy="646331"/>
          </a:xfrm>
          <a:prstGeom prst="rect">
            <a:avLst/>
          </a:prstGeom>
          <a:solidFill>
            <a:schemeClr val="accent1">
              <a:lumMod val="20000"/>
              <a:lumOff val="80000"/>
            </a:schemeClr>
          </a:solidFill>
        </p:spPr>
        <p:txBody>
          <a:bodyPr wrap="square">
            <a:spAutoFit/>
          </a:bodyPr>
          <a:lstStyle/>
          <a:p>
            <a:r>
              <a:rPr lang="en-US" dirty="0">
                <a:latin typeface="Palatino Linotype" panose="02040502050505030304" pitchFamily="18" charset="0"/>
              </a:rPr>
              <a:t>Tacrolimus is more effective than cyclosporine</a:t>
            </a:r>
            <a:r>
              <a:rPr lang="ru-RU" dirty="0">
                <a:latin typeface="Palatino Linotype" panose="02040502050505030304" pitchFamily="18" charset="0"/>
              </a:rPr>
              <a:t>.</a:t>
            </a:r>
            <a:endParaRPr lang="en-US" dirty="0">
              <a:latin typeface="Palatino Linotype" panose="02040502050505030304" pitchFamily="18" charset="0"/>
            </a:endParaRPr>
          </a:p>
        </p:txBody>
      </p:sp>
    </p:spTree>
    <p:extLst>
      <p:ext uri="{BB962C8B-B14F-4D97-AF65-F5344CB8AC3E}">
        <p14:creationId xmlns:p14="http://schemas.microsoft.com/office/powerpoint/2010/main" val="982040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289" y="1344864"/>
            <a:ext cx="10202838" cy="3715366"/>
          </a:xfrm>
        </p:spPr>
        <p:txBody>
          <a:bodyPr>
            <a:noAutofit/>
          </a:bodyPr>
          <a:lstStyle/>
          <a:p>
            <a:r>
              <a:rPr lang="en-US" sz="2000" b="1" u="sng" dirty="0">
                <a:latin typeface="Palatino Linotype" panose="02040502050505030304" pitchFamily="18" charset="0"/>
              </a:rPr>
              <a:t>Therapeutic application</a:t>
            </a:r>
            <a:r>
              <a:rPr lang="sr-Cyrl-RS" sz="2000" b="1" u="sng" dirty="0">
                <a:latin typeface="Palatino Linotype" panose="02040502050505030304" pitchFamily="18" charset="0"/>
              </a:rPr>
              <a:t>:</a:t>
            </a:r>
          </a:p>
          <a:p>
            <a:pPr>
              <a:buFontTx/>
              <a:buChar char="-"/>
            </a:pPr>
            <a:r>
              <a:rPr lang="en-US" sz="2000" dirty="0">
                <a:latin typeface="Palatino Linotype" panose="02040502050505030304" pitchFamily="18" charset="0"/>
              </a:rPr>
              <a:t>In order to prevent the rejection of </a:t>
            </a:r>
            <a:r>
              <a:rPr lang="en-US" sz="2000" dirty="0" err="1">
                <a:latin typeface="Palatino Linotype" panose="02040502050505030304" pitchFamily="18" charset="0"/>
              </a:rPr>
              <a:t>allotransplantants</a:t>
            </a:r>
            <a:endParaRPr lang="sr-Cyrl-RS" sz="2000" dirty="0">
              <a:latin typeface="Palatino Linotype" panose="02040502050505030304" pitchFamily="18" charset="0"/>
            </a:endParaRPr>
          </a:p>
          <a:p>
            <a:pPr>
              <a:buFontTx/>
              <a:buChar char="-"/>
            </a:pPr>
            <a:r>
              <a:rPr lang="en-US" sz="2000" dirty="0">
                <a:latin typeface="Palatino Linotype" panose="02040502050505030304" pitchFamily="18" charset="0"/>
              </a:rPr>
              <a:t>For the treatment of psoriasis</a:t>
            </a:r>
            <a:r>
              <a:rPr lang="sr-Cyrl-RS" sz="2000" dirty="0">
                <a:latin typeface="Palatino Linotype" panose="02040502050505030304" pitchFamily="18" charset="0"/>
              </a:rPr>
              <a:t>, </a:t>
            </a:r>
            <a:r>
              <a:rPr lang="en-US" sz="2000" dirty="0">
                <a:latin typeface="Palatino Linotype" panose="02040502050505030304" pitchFamily="18" charset="0"/>
              </a:rPr>
              <a:t>atopic dermatitis </a:t>
            </a:r>
            <a:r>
              <a:rPr lang="ru-RU" sz="2000" dirty="0">
                <a:latin typeface="Palatino Linotype" panose="02040502050505030304" pitchFamily="18" charset="0"/>
              </a:rPr>
              <a:t>(</a:t>
            </a:r>
            <a:r>
              <a:rPr lang="en-US" sz="2000" dirty="0">
                <a:latin typeface="Palatino Linotype" panose="02040502050505030304" pitchFamily="18" charset="0"/>
              </a:rPr>
              <a:t>unlike corticosteroids, does not cause skin atrophy</a:t>
            </a:r>
            <a:r>
              <a:rPr lang="ru-RU" sz="2000" dirty="0">
                <a:latin typeface="Palatino Linotype" panose="02040502050505030304" pitchFamily="18" charset="0"/>
              </a:rPr>
              <a:t>), </a:t>
            </a:r>
            <a:r>
              <a:rPr lang="en-US" sz="2000" dirty="0">
                <a:latin typeface="Palatino Linotype" panose="02040502050505030304" pitchFamily="18" charset="0"/>
              </a:rPr>
              <a:t>vitiligo,</a:t>
            </a:r>
            <a:r>
              <a:rPr lang="ru-RU" sz="2000" dirty="0">
                <a:latin typeface="Palatino Linotype" panose="02040502050505030304" pitchFamily="18" charset="0"/>
              </a:rPr>
              <a:t> </a:t>
            </a:r>
            <a:r>
              <a:rPr lang="en-US" sz="2000" dirty="0">
                <a:latin typeface="Palatino Linotype" panose="02040502050505030304" pitchFamily="18" charset="0"/>
              </a:rPr>
              <a:t>it has been successfully tested in several clinical trials for the treatment of ulcerative colitis</a:t>
            </a:r>
            <a:r>
              <a:rPr lang="ru-RU" sz="2000" dirty="0">
                <a:latin typeface="Palatino Linotype" panose="02040502050505030304" pitchFamily="18" charset="0"/>
              </a:rPr>
              <a:t>.</a:t>
            </a:r>
          </a:p>
          <a:p>
            <a:pPr marL="0" indent="0">
              <a:buNone/>
            </a:pPr>
            <a:endParaRPr lang="sr-Cyrl-RS" sz="2000" dirty="0">
              <a:latin typeface="Palatino Linotype" panose="02040502050505030304" pitchFamily="18" charset="0"/>
            </a:endParaRPr>
          </a:p>
          <a:p>
            <a:pPr>
              <a:buFontTx/>
              <a:buChar char="-"/>
            </a:pPr>
            <a:r>
              <a:rPr lang="en-US" sz="2000" b="1" u="sng" dirty="0">
                <a:latin typeface="Palatino Linotype" panose="02040502050505030304" pitchFamily="18" charset="0"/>
              </a:rPr>
              <a:t>Side Effects</a:t>
            </a:r>
            <a:r>
              <a:rPr lang="sr-Cyrl-RS" sz="2000" b="1" u="sng" dirty="0">
                <a:latin typeface="Palatino Linotype" panose="02040502050505030304" pitchFamily="18" charset="0"/>
              </a:rPr>
              <a:t>:</a:t>
            </a:r>
          </a:p>
          <a:p>
            <a:pPr>
              <a:buFontTx/>
              <a:buChar char="-"/>
            </a:pPr>
            <a:r>
              <a:rPr lang="en-US" sz="2000" dirty="0">
                <a:latin typeface="Palatino Linotype" panose="02040502050505030304" pitchFamily="18" charset="0"/>
              </a:rPr>
              <a:t>Increased tendency to opportunistic infections</a:t>
            </a:r>
            <a:r>
              <a:rPr lang="sr-Cyrl-RS" sz="2000" dirty="0">
                <a:latin typeface="Palatino Linotype" panose="02040502050505030304" pitchFamily="18" charset="0"/>
              </a:rPr>
              <a:t> </a:t>
            </a:r>
            <a:endParaRPr lang="en-US" sz="2000" dirty="0">
              <a:latin typeface="Palatino Linotype" panose="02040502050505030304" pitchFamily="18" charset="0"/>
            </a:endParaRPr>
          </a:p>
          <a:p>
            <a:pPr>
              <a:buFontTx/>
              <a:buChar char="-"/>
            </a:pPr>
            <a:r>
              <a:rPr lang="en-US" sz="2000" dirty="0">
                <a:latin typeface="Palatino Linotype" panose="02040502050505030304" pitchFamily="18" charset="0"/>
              </a:rPr>
              <a:t>Possible occurrence of malignancy </a:t>
            </a:r>
            <a:r>
              <a:rPr lang="sr-Cyrl-RS" sz="2000" dirty="0">
                <a:latin typeface="Palatino Linotype" panose="02040502050505030304" pitchFamily="18" charset="0"/>
              </a:rPr>
              <a:t>(</a:t>
            </a:r>
            <a:r>
              <a:rPr lang="en-US" sz="2000" dirty="0">
                <a:latin typeface="Palatino Linotype" panose="02040502050505030304" pitchFamily="18" charset="0"/>
              </a:rPr>
              <a:t>non-Hodgkin lymphoma</a:t>
            </a:r>
            <a:r>
              <a:rPr lang="sr-Cyrl-RS" sz="2000" dirty="0">
                <a:latin typeface="Palatino Linotype" panose="02040502050505030304" pitchFamily="18" charset="0"/>
              </a:rPr>
              <a:t>), </a:t>
            </a:r>
            <a:endParaRPr lang="en-US" sz="2000" dirty="0">
              <a:latin typeface="Palatino Linotype" panose="02040502050505030304" pitchFamily="18" charset="0"/>
            </a:endParaRPr>
          </a:p>
          <a:p>
            <a:pPr>
              <a:buFontTx/>
              <a:buChar char="-"/>
            </a:pPr>
            <a:r>
              <a:rPr lang="en-US" sz="2000" dirty="0">
                <a:latin typeface="Palatino Linotype" panose="02040502050505030304" pitchFamily="18" charset="0"/>
              </a:rPr>
              <a:t>Nausea, vomiting, loss of appetite, itching</a:t>
            </a:r>
            <a:r>
              <a:rPr lang="sr-Cyrl-RS" sz="2000" dirty="0">
                <a:latin typeface="Palatino Linotype" panose="02040502050505030304" pitchFamily="18" charset="0"/>
              </a:rPr>
              <a:t>, </a:t>
            </a:r>
            <a:r>
              <a:rPr lang="en-US" sz="2000" dirty="0">
                <a:latin typeface="Palatino Linotype" panose="02040502050505030304" pitchFamily="18" charset="0"/>
              </a:rPr>
              <a:t>insomnia , drowsiness</a:t>
            </a:r>
            <a:r>
              <a:rPr lang="sr-Cyrl-RS" sz="2000" dirty="0">
                <a:latin typeface="Palatino Linotype" panose="02040502050505030304" pitchFamily="18" charset="0"/>
              </a:rPr>
              <a:t>, </a:t>
            </a:r>
            <a:r>
              <a:rPr lang="en-US" sz="2000" dirty="0">
                <a:latin typeface="Palatino Linotype" panose="02040502050505030304" pitchFamily="18" charset="0"/>
              </a:rPr>
              <a:t>disruption of liver or kidney function</a:t>
            </a:r>
            <a:r>
              <a:rPr lang="sr-Cyrl-RS" sz="2000" dirty="0">
                <a:latin typeface="Palatino Linotype" panose="02040502050505030304" pitchFamily="18" charset="0"/>
              </a:rPr>
              <a:t>.</a:t>
            </a:r>
            <a:endParaRPr lang="en-US" sz="2000"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Tacrolimus - Therapeutic Application and Side Effects</a:t>
            </a:r>
          </a:p>
        </p:txBody>
      </p:sp>
      <p:pic>
        <p:nvPicPr>
          <p:cNvPr id="5" name="Picture 4"/>
          <p:cNvPicPr>
            <a:picLocks noChangeAspect="1"/>
          </p:cNvPicPr>
          <p:nvPr/>
        </p:nvPicPr>
        <p:blipFill>
          <a:blip r:embed="rId2" cstate="print"/>
          <a:stretch>
            <a:fillRect/>
          </a:stretch>
        </p:blipFill>
        <p:spPr>
          <a:xfrm>
            <a:off x="7383439" y="5060230"/>
            <a:ext cx="4808561" cy="1866009"/>
          </a:xfrm>
          <a:prstGeom prst="rect">
            <a:avLst/>
          </a:prstGeom>
        </p:spPr>
      </p:pic>
    </p:spTree>
    <p:extLst>
      <p:ext uri="{BB962C8B-B14F-4D97-AF65-F5344CB8AC3E}">
        <p14:creationId xmlns:p14="http://schemas.microsoft.com/office/powerpoint/2010/main" val="3745913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Methotrexate – Effect Mechanism</a:t>
            </a:r>
          </a:p>
        </p:txBody>
      </p:sp>
      <p:pic>
        <p:nvPicPr>
          <p:cNvPr id="6" name="Picture 5"/>
          <p:cNvPicPr>
            <a:picLocks noChangeAspect="1"/>
          </p:cNvPicPr>
          <p:nvPr/>
        </p:nvPicPr>
        <p:blipFill>
          <a:blip r:embed="rId2" cstate="print"/>
          <a:stretch>
            <a:fillRect/>
          </a:stretch>
        </p:blipFill>
        <p:spPr>
          <a:xfrm>
            <a:off x="6735951" y="1306705"/>
            <a:ext cx="4568585" cy="5545273"/>
          </a:xfrm>
          <a:prstGeom prst="rect">
            <a:avLst/>
          </a:prstGeom>
        </p:spPr>
      </p:pic>
      <p:sp>
        <p:nvSpPr>
          <p:cNvPr id="8" name="Rectangle 7"/>
          <p:cNvSpPr/>
          <p:nvPr/>
        </p:nvSpPr>
        <p:spPr>
          <a:xfrm>
            <a:off x="-1" y="1268654"/>
            <a:ext cx="7397087" cy="2554545"/>
          </a:xfrm>
          <a:prstGeom prst="rect">
            <a:avLst/>
          </a:prstGeom>
        </p:spPr>
        <p:txBody>
          <a:bodyPr wrap="square">
            <a:spAutoFit/>
          </a:bodyPr>
          <a:lstStyle/>
          <a:p>
            <a:pPr marL="285750" indent="-285750">
              <a:buFontTx/>
              <a:buChar char="-"/>
            </a:pPr>
            <a:r>
              <a:rPr lang="en-US" sz="2000" dirty="0">
                <a:latin typeface="Palatino Linotype" panose="02040502050505030304" pitchFamily="18" charset="0"/>
              </a:rPr>
              <a:t>Effect on dihydrofolate reductase</a:t>
            </a:r>
            <a:endParaRPr lang="sr-Cyrl-RS" sz="2000" dirty="0">
              <a:latin typeface="Palatino Linotype" panose="02040502050505030304" pitchFamily="18" charset="0"/>
            </a:endParaRPr>
          </a:p>
          <a:p>
            <a:pPr marL="285750" indent="-285750">
              <a:buFontTx/>
              <a:buChar char="-"/>
            </a:pPr>
            <a:r>
              <a:rPr lang="en-US" sz="2000" dirty="0">
                <a:latin typeface="Palatino Linotype" panose="02040502050505030304" pitchFamily="18" charset="0"/>
              </a:rPr>
              <a:t>Effect on metabolism (adenosine)</a:t>
            </a:r>
            <a:endParaRPr lang="sr-Cyrl-RS" sz="2000" dirty="0">
              <a:latin typeface="Palatino Linotype" panose="02040502050505030304" pitchFamily="18" charset="0"/>
            </a:endParaRPr>
          </a:p>
          <a:p>
            <a:pPr marL="285750" indent="-285750">
              <a:buFontTx/>
              <a:buChar char="-"/>
            </a:pPr>
            <a:r>
              <a:rPr lang="en-US" sz="2000" dirty="0">
                <a:latin typeface="Palatino Linotype" panose="02040502050505030304" pitchFamily="18" charset="0"/>
              </a:rPr>
              <a:t>Reduces the expression of adhesion molecules</a:t>
            </a:r>
            <a:r>
              <a:rPr lang="sr-Cyrl-RS" sz="2000" dirty="0">
                <a:latin typeface="Palatino Linotype" panose="02040502050505030304" pitchFamily="18" charset="0"/>
              </a:rPr>
              <a:t> </a:t>
            </a:r>
            <a:r>
              <a:rPr lang="en-US" sz="2000" dirty="0">
                <a:latin typeface="Palatino Linotype" panose="02040502050505030304" pitchFamily="18" charset="0"/>
              </a:rPr>
              <a:t>on the T lymphocyte membrane</a:t>
            </a:r>
            <a:endParaRPr lang="sr-Cyrl-RS" sz="2000" dirty="0">
              <a:latin typeface="Palatino Linotype" panose="02040502050505030304" pitchFamily="18" charset="0"/>
            </a:endParaRPr>
          </a:p>
          <a:p>
            <a:pPr marL="285750" indent="-285750">
              <a:buFontTx/>
              <a:buChar char="-"/>
            </a:pPr>
            <a:r>
              <a:rPr lang="en-US" sz="2000" dirty="0">
                <a:latin typeface="Palatino Linotype" panose="02040502050505030304" pitchFamily="18" charset="0"/>
              </a:rPr>
              <a:t>Induces greater expression CD95 (</a:t>
            </a:r>
            <a:r>
              <a:rPr lang="en-US" sz="2000" dirty="0" err="1">
                <a:latin typeface="Palatino Linotype" panose="02040502050505030304" pitchFamily="18" charset="0"/>
              </a:rPr>
              <a:t>Fas</a:t>
            </a:r>
            <a:r>
              <a:rPr lang="en-US" sz="2000" dirty="0">
                <a:latin typeface="Palatino Linotype" panose="02040502050505030304" pitchFamily="18" charset="0"/>
              </a:rPr>
              <a:t> receptors</a:t>
            </a:r>
            <a:r>
              <a:rPr lang="sr-Cyrl-RS" sz="2000" dirty="0">
                <a:latin typeface="Palatino Linotype" panose="02040502050505030304" pitchFamily="18" charset="0"/>
              </a:rPr>
              <a:t>) </a:t>
            </a:r>
            <a:r>
              <a:rPr lang="en-US" sz="2000" dirty="0">
                <a:latin typeface="Palatino Linotype" panose="02040502050505030304" pitchFamily="18" charset="0"/>
              </a:rPr>
              <a:t>on the T lymphocyte membrane</a:t>
            </a:r>
            <a:r>
              <a:rPr lang="sr-Cyrl-RS" sz="2000" dirty="0">
                <a:latin typeface="Palatino Linotype" panose="02040502050505030304" pitchFamily="18" charset="0"/>
              </a:rPr>
              <a:t> </a:t>
            </a:r>
            <a:r>
              <a:rPr lang="en-US" sz="2000" dirty="0">
                <a:latin typeface="Palatino Linotype" panose="02040502050505030304" pitchFamily="18" charset="0"/>
              </a:rPr>
              <a:t>facilitating their apoptosis</a:t>
            </a:r>
            <a:endParaRPr lang="sr-Cyrl-RS" sz="2000" dirty="0">
              <a:latin typeface="Palatino Linotype" panose="02040502050505030304" pitchFamily="18" charset="0"/>
            </a:endParaRPr>
          </a:p>
          <a:p>
            <a:pPr marL="285750" indent="-285750">
              <a:buFontTx/>
              <a:buChar char="-"/>
            </a:pPr>
            <a:r>
              <a:rPr lang="en-US" sz="2000" dirty="0">
                <a:latin typeface="Palatino Linotype" panose="02040502050505030304" pitchFamily="18" charset="0"/>
              </a:rPr>
              <a:t>Methotrexate inhibits binding IL-1</a:t>
            </a:r>
            <a:r>
              <a:rPr lang="el-GR" sz="2000" dirty="0">
                <a:latin typeface="Palatino Linotype" panose="02040502050505030304" pitchFamily="18" charset="0"/>
              </a:rPr>
              <a:t>β </a:t>
            </a:r>
            <a:r>
              <a:rPr lang="en-US" sz="2000" dirty="0">
                <a:latin typeface="Palatino Linotype" panose="02040502050505030304" pitchFamily="18" charset="0"/>
              </a:rPr>
              <a:t>for</a:t>
            </a:r>
            <a:r>
              <a:rPr lang="sr-Cyrl-RS" sz="2000" dirty="0">
                <a:latin typeface="Palatino Linotype" panose="02040502050505030304" pitchFamily="18" charset="0"/>
              </a:rPr>
              <a:t> </a:t>
            </a:r>
            <a:r>
              <a:rPr lang="en-US" sz="2000" dirty="0">
                <a:latin typeface="Palatino Linotype" panose="02040502050505030304" pitchFamily="18" charset="0"/>
              </a:rPr>
              <a:t>IL-1 receptor</a:t>
            </a:r>
            <a:r>
              <a:rPr lang="sr-Cyrl-RS" sz="2000" dirty="0">
                <a:latin typeface="Palatino Linotype" panose="02040502050505030304" pitchFamily="18" charset="0"/>
              </a:rPr>
              <a:t> </a:t>
            </a:r>
            <a:r>
              <a:rPr lang="en-US" sz="2000" dirty="0">
                <a:latin typeface="Palatino Linotype" panose="02040502050505030304" pitchFamily="18" charset="0"/>
              </a:rPr>
              <a:t>and in that way</a:t>
            </a:r>
            <a:r>
              <a:rPr lang="sr-Cyrl-RS" sz="2000" dirty="0">
                <a:latin typeface="Palatino Linotype" panose="02040502050505030304" pitchFamily="18" charset="0"/>
              </a:rPr>
              <a:t> </a:t>
            </a:r>
            <a:r>
              <a:rPr lang="en-US" sz="2000" dirty="0">
                <a:latin typeface="Palatino Linotype" panose="02040502050505030304" pitchFamily="18" charset="0"/>
              </a:rPr>
              <a:t>it has an anti-inflammation effect</a:t>
            </a:r>
          </a:p>
        </p:txBody>
      </p:sp>
      <p:sp>
        <p:nvSpPr>
          <p:cNvPr id="9" name="Rectangle 8"/>
          <p:cNvSpPr/>
          <p:nvPr/>
        </p:nvSpPr>
        <p:spPr>
          <a:xfrm>
            <a:off x="3983360" y="6205647"/>
            <a:ext cx="3109220" cy="646331"/>
          </a:xfrm>
          <a:prstGeom prst="rect">
            <a:avLst/>
          </a:prstGeom>
        </p:spPr>
        <p:txBody>
          <a:bodyPr wrap="square">
            <a:spAutoFit/>
          </a:bodyPr>
          <a:lstStyle/>
          <a:p>
            <a:r>
              <a:rPr lang="en-US" dirty="0">
                <a:hlinkClick r:id="rId3" action="ppaction://hlinkpres?slideindex=1&amp;slidetitle="/>
              </a:rPr>
              <a:t>https://www.youtube.com/watch?v=VhPG7DHoUZE</a:t>
            </a:r>
            <a:endParaRPr lang="en-US" dirty="0"/>
          </a:p>
        </p:txBody>
      </p:sp>
      <p:pic>
        <p:nvPicPr>
          <p:cNvPr id="13" name="Picture 12"/>
          <p:cNvPicPr>
            <a:picLocks noChangeAspect="1"/>
          </p:cNvPicPr>
          <p:nvPr/>
        </p:nvPicPr>
        <p:blipFill>
          <a:blip r:embed="rId4" cstate="print"/>
          <a:stretch>
            <a:fillRect/>
          </a:stretch>
        </p:blipFill>
        <p:spPr>
          <a:xfrm>
            <a:off x="219047" y="3863966"/>
            <a:ext cx="3764313" cy="2849703"/>
          </a:xfrm>
          <a:prstGeom prst="rect">
            <a:avLst/>
          </a:prstGeom>
        </p:spPr>
      </p:pic>
    </p:spTree>
    <p:extLst>
      <p:ext uri="{BB962C8B-B14F-4D97-AF65-F5344CB8AC3E}">
        <p14:creationId xmlns:p14="http://schemas.microsoft.com/office/powerpoint/2010/main" val="7209666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710" y="1498077"/>
            <a:ext cx="10515600" cy="4916369"/>
          </a:xfrm>
        </p:spPr>
        <p:txBody>
          <a:bodyPr>
            <a:normAutofit lnSpcReduction="10000"/>
          </a:bodyPr>
          <a:lstStyle/>
          <a:p>
            <a:r>
              <a:rPr lang="en-US" sz="2000" b="1" dirty="0">
                <a:latin typeface="Palatino Linotype" panose="02040502050505030304" pitchFamily="18" charset="0"/>
                <a:ea typeface="Calibri" panose="020F0502020204030204" pitchFamily="34" charset="0"/>
              </a:rPr>
              <a:t>Therapeutic application</a:t>
            </a:r>
            <a:r>
              <a:rPr lang="sr-Cyrl-RS" sz="2000" b="1" dirty="0">
                <a:latin typeface="Palatino Linotype" panose="02040502050505030304" pitchFamily="18" charset="0"/>
                <a:ea typeface="Calibri" panose="020F0502020204030204" pitchFamily="34" charset="0"/>
              </a:rPr>
              <a:t>:</a:t>
            </a:r>
          </a:p>
          <a:p>
            <a:pPr>
              <a:buFontTx/>
              <a:buChar char="-"/>
            </a:pPr>
            <a:r>
              <a:rPr lang="en-US" sz="2000" dirty="0">
                <a:latin typeface="Palatino Linotype" panose="02040502050505030304" pitchFamily="18" charset="0"/>
                <a:ea typeface="Calibri" panose="020F0502020204030204" pitchFamily="34" charset="0"/>
              </a:rPr>
              <a:t>In the treatment of malignant and some autoimmune diseases;</a:t>
            </a:r>
            <a:endParaRPr lang="sr-Cyrl-RS" sz="2000" dirty="0">
              <a:latin typeface="Palatino Linotype" panose="02040502050505030304" pitchFamily="18" charset="0"/>
              <a:ea typeface="Calibri" panose="020F0502020204030204" pitchFamily="34" charset="0"/>
            </a:endParaRPr>
          </a:p>
          <a:p>
            <a:pPr>
              <a:buFontTx/>
              <a:buChar char="-"/>
            </a:pPr>
            <a:r>
              <a:rPr lang="en-US" sz="2000" dirty="0">
                <a:latin typeface="Palatino Linotype" panose="02040502050505030304" pitchFamily="18" charset="0"/>
                <a:ea typeface="Calibri" panose="020F0502020204030204" pitchFamily="34" charset="0"/>
              </a:rPr>
              <a:t>In the treatment of rheumatoid arthritis </a:t>
            </a:r>
            <a:r>
              <a:rPr lang="ru-RU" sz="2000" dirty="0">
                <a:latin typeface="Palatino Linotype" panose="02040502050505030304" pitchFamily="18" charset="0"/>
                <a:ea typeface="Calibri" panose="020F0502020204030204" pitchFamily="34" charset="0"/>
              </a:rPr>
              <a:t>(10-25mg </a:t>
            </a:r>
            <a:r>
              <a:rPr lang="en-US" sz="2000" dirty="0">
                <a:latin typeface="Palatino Linotype" panose="02040502050505030304" pitchFamily="18" charset="0"/>
                <a:ea typeface="Calibri" panose="020F0502020204030204" pitchFamily="34" charset="0"/>
              </a:rPr>
              <a:t>weekly with a mandatory</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complementing the application of folate</a:t>
            </a:r>
            <a:r>
              <a:rPr lang="ru-RU" sz="2000" dirty="0">
                <a:latin typeface="Palatino Linotype" panose="02040502050505030304" pitchFamily="18" charset="0"/>
                <a:ea typeface="Calibri" panose="020F0502020204030204" pitchFamily="34" charset="0"/>
              </a:rPr>
              <a:t> 1-5 </a:t>
            </a:r>
            <a:r>
              <a:rPr lang="en-US" sz="2000" dirty="0">
                <a:latin typeface="Palatino Linotype" panose="02040502050505030304" pitchFamily="18" charset="0"/>
                <a:ea typeface="Calibri" panose="020F0502020204030204" pitchFamily="34" charset="0"/>
              </a:rPr>
              <a:t>mg</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folic acid</a:t>
            </a:r>
            <a:r>
              <a:rPr lang="ru-RU"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a:t>
            </a:r>
            <a:endParaRPr lang="ru-RU" sz="2000" dirty="0">
              <a:latin typeface="Palatino Linotype" panose="02040502050505030304" pitchFamily="18" charset="0"/>
              <a:ea typeface="Calibri" panose="020F0502020204030204" pitchFamily="34" charset="0"/>
            </a:endParaRPr>
          </a:p>
          <a:p>
            <a:pPr>
              <a:buFontTx/>
              <a:buChar char="-"/>
            </a:pPr>
            <a:r>
              <a:rPr lang="en-US" sz="2000" dirty="0">
                <a:latin typeface="Palatino Linotype" panose="02040502050505030304" pitchFamily="18" charset="0"/>
                <a:ea typeface="Calibri" panose="020F0502020204030204" pitchFamily="34" charset="0"/>
              </a:rPr>
              <a:t>In the therapy of Multiple sclerosis</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In combination with anti-TNF therapy</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is also used in the treatment of Ulcerative colitis.</a:t>
            </a:r>
            <a:endParaRPr lang="ru-RU" sz="2000" dirty="0">
              <a:latin typeface="Palatino Linotype" panose="02040502050505030304" pitchFamily="18" charset="0"/>
              <a:ea typeface="Calibri" panose="020F0502020204030204" pitchFamily="34" charset="0"/>
            </a:endParaRPr>
          </a:p>
          <a:p>
            <a:pPr marL="0" indent="0">
              <a:buNone/>
            </a:pPr>
            <a:endParaRPr lang="en-US" sz="2000" dirty="0">
              <a:latin typeface="Palatino Linotype" panose="02040502050505030304" pitchFamily="18" charset="0"/>
              <a:ea typeface="Calibri" panose="020F0502020204030204" pitchFamily="34" charset="0"/>
            </a:endParaRPr>
          </a:p>
          <a:p>
            <a:r>
              <a:rPr lang="en-US" sz="2000" b="1" dirty="0">
                <a:latin typeface="Palatino Linotype" panose="02040502050505030304" pitchFamily="18" charset="0"/>
                <a:ea typeface="Calibri" panose="020F0502020204030204" pitchFamily="34" charset="0"/>
              </a:rPr>
              <a:t>Side effects</a:t>
            </a:r>
            <a:endParaRPr lang="sr-Cyrl-RS" sz="2000" b="1" dirty="0">
              <a:latin typeface="Palatino Linotype" panose="02040502050505030304" pitchFamily="18" charset="0"/>
              <a:ea typeface="Calibri" panose="020F0502020204030204" pitchFamily="34" charset="0"/>
            </a:endParaRPr>
          </a:p>
          <a:p>
            <a:pPr>
              <a:buFontTx/>
              <a:buChar char="-"/>
            </a:pPr>
            <a:r>
              <a:rPr lang="en-US" sz="2000" dirty="0">
                <a:latin typeface="Palatino Linotype" panose="02040502050505030304" pitchFamily="18" charset="0"/>
                <a:ea typeface="Calibri" panose="020F0502020204030204" pitchFamily="34" charset="0"/>
              </a:rPr>
              <a:t>Toxic and teratogenic</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should not be given to pregnant women.</a:t>
            </a:r>
            <a:r>
              <a:rPr lang="ru-RU" sz="2000" dirty="0">
                <a:latin typeface="Palatino Linotype" panose="02040502050505030304" pitchFamily="18" charset="0"/>
                <a:ea typeface="Calibri" panose="020F0502020204030204" pitchFamily="34" charset="0"/>
              </a:rPr>
              <a:t> </a:t>
            </a:r>
          </a:p>
          <a:p>
            <a:pPr>
              <a:buFontTx/>
              <a:buChar char="-"/>
            </a:pPr>
            <a:r>
              <a:rPr lang="en-US" sz="2000" dirty="0">
                <a:latin typeface="Palatino Linotype" panose="02040502050505030304" pitchFamily="18" charset="0"/>
                <a:ea typeface="Calibri" panose="020F0502020204030204" pitchFamily="34" charset="0"/>
              </a:rPr>
              <a:t>Nephrotoxicity , hepatotoxicity</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ulcerative stomatitis</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leukopenia</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It's associated with increased propensity for infections</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nausea, abdominal pain, fatigue</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rash , hair loss</a:t>
            </a:r>
            <a:r>
              <a:rPr lang="ru-RU" sz="2000" dirty="0">
                <a:latin typeface="Palatino Linotype" panose="02040502050505030304" pitchFamily="18" charset="0"/>
                <a:ea typeface="Calibri" panose="020F0502020204030204" pitchFamily="34" charset="0"/>
              </a:rPr>
              <a:t>.</a:t>
            </a:r>
          </a:p>
          <a:p>
            <a:pPr>
              <a:buFontTx/>
              <a:buChar char="-"/>
            </a:pPr>
            <a:r>
              <a:rPr lang="en-US" sz="2000" dirty="0">
                <a:latin typeface="Palatino Linotype" panose="02040502050505030304" pitchFamily="18" charset="0"/>
                <a:ea typeface="Calibri" panose="020F0502020204030204" pitchFamily="34" charset="0"/>
              </a:rPr>
              <a:t>If it is used intrathecally it can cause leukoencephalopathy.</a:t>
            </a:r>
            <a:r>
              <a:rPr lang="ru-RU" sz="2000" dirty="0">
                <a:latin typeface="Palatino Linotype" panose="02040502050505030304" pitchFamily="18" charset="0"/>
                <a:ea typeface="Calibri" panose="020F0502020204030204" pitchFamily="34" charset="0"/>
              </a:rPr>
              <a:t> </a:t>
            </a:r>
          </a:p>
          <a:p>
            <a:pPr>
              <a:buFontTx/>
              <a:buChar char="-"/>
            </a:pPr>
            <a:r>
              <a:rPr lang="en-US" sz="2000" dirty="0">
                <a:latin typeface="Palatino Linotype" panose="02040502050505030304" pitchFamily="18" charset="0"/>
                <a:ea typeface="Calibri" panose="020F0502020204030204" pitchFamily="34" charset="0"/>
              </a:rPr>
              <a:t>Application of folate </a:t>
            </a:r>
            <a:r>
              <a:rPr lang="ru-RU"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in the form of substitution therapy</a:t>
            </a:r>
            <a:r>
              <a:rPr lang="ru-RU"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significantly reduces the incidence mucositis and bone marrow suppression</a:t>
            </a:r>
            <a:r>
              <a:rPr lang="ru-RU" sz="2000" dirty="0">
                <a:latin typeface="Palatino Linotype" panose="02040502050505030304" pitchFamily="18" charset="0"/>
                <a:ea typeface="Calibri" panose="020F0502020204030204" pitchFamily="34" charset="0"/>
              </a:rPr>
              <a:t>.</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Methotrexate - Therapeutic Application and Side Effects</a:t>
            </a:r>
          </a:p>
        </p:txBody>
      </p:sp>
    </p:spTree>
    <p:extLst>
      <p:ext uri="{BB962C8B-B14F-4D97-AF65-F5344CB8AC3E}">
        <p14:creationId xmlns:p14="http://schemas.microsoft.com/office/powerpoint/2010/main" val="1899246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Sulfasalazine- Effect Mechanism</a:t>
            </a:r>
          </a:p>
        </p:txBody>
      </p:sp>
      <p:pic>
        <p:nvPicPr>
          <p:cNvPr id="5" name="Picture 4"/>
          <p:cNvPicPr>
            <a:picLocks noChangeAspect="1"/>
          </p:cNvPicPr>
          <p:nvPr/>
        </p:nvPicPr>
        <p:blipFill>
          <a:blip r:embed="rId2" cstate="print"/>
          <a:stretch>
            <a:fillRect/>
          </a:stretch>
        </p:blipFill>
        <p:spPr>
          <a:xfrm>
            <a:off x="2336255" y="1212489"/>
            <a:ext cx="7519490" cy="5645511"/>
          </a:xfrm>
          <a:prstGeom prst="rect">
            <a:avLst/>
          </a:prstGeom>
        </p:spPr>
      </p:pic>
    </p:spTree>
    <p:extLst>
      <p:ext uri="{BB962C8B-B14F-4D97-AF65-F5344CB8AC3E}">
        <p14:creationId xmlns:p14="http://schemas.microsoft.com/office/powerpoint/2010/main" val="3554803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47953"/>
            <a:ext cx="11887200" cy="4820835"/>
          </a:xfrm>
        </p:spPr>
        <p:txBody>
          <a:bodyPr>
            <a:normAutofit fontScale="25000" lnSpcReduction="20000"/>
          </a:bodyPr>
          <a:lstStyle/>
          <a:p>
            <a:r>
              <a:rPr lang="en-US" sz="7200" b="1" dirty="0">
                <a:latin typeface="Palatino Linotype" panose="02040502050505030304" pitchFamily="18" charset="0"/>
              </a:rPr>
              <a:t>Therapeutic application</a:t>
            </a:r>
            <a:r>
              <a:rPr lang="sr-Cyrl-RS" sz="7200" b="1" dirty="0">
                <a:latin typeface="Palatino Linotype" panose="02040502050505030304" pitchFamily="18" charset="0"/>
              </a:rPr>
              <a:t>:</a:t>
            </a:r>
          </a:p>
          <a:p>
            <a:pPr>
              <a:buFontTx/>
              <a:buChar char="-"/>
            </a:pPr>
            <a:r>
              <a:rPr lang="en-US" sz="7200" dirty="0">
                <a:latin typeface="Palatino Linotype" panose="02040502050505030304" pitchFamily="18" charset="0"/>
              </a:rPr>
              <a:t>In the treatment of Ulcerative colitis</a:t>
            </a:r>
            <a:r>
              <a:rPr lang="sr-Cyrl-RS" sz="7200" dirty="0">
                <a:latin typeface="Palatino Linotype" panose="02040502050505030304" pitchFamily="18" charset="0"/>
              </a:rPr>
              <a:t>, </a:t>
            </a:r>
            <a:r>
              <a:rPr lang="en-US" sz="7200" dirty="0">
                <a:latin typeface="Palatino Linotype" panose="02040502050505030304" pitchFamily="18" charset="0"/>
              </a:rPr>
              <a:t>Crohn's disease</a:t>
            </a:r>
            <a:r>
              <a:rPr lang="sr-Cyrl-RS" sz="7200" dirty="0">
                <a:latin typeface="Palatino Linotype" panose="02040502050505030304" pitchFamily="18" charset="0"/>
              </a:rPr>
              <a:t>, </a:t>
            </a:r>
            <a:r>
              <a:rPr lang="en-US" sz="7200" dirty="0">
                <a:latin typeface="Palatino Linotype" panose="02040502050505030304" pitchFamily="18" charset="0"/>
              </a:rPr>
              <a:t>Rheumatoid and Psoriatic arthritis</a:t>
            </a:r>
            <a:r>
              <a:rPr lang="sr-Cyrl-RS" sz="7200" dirty="0">
                <a:latin typeface="Palatino Linotype" panose="02040502050505030304" pitchFamily="18" charset="0"/>
              </a:rPr>
              <a:t>.</a:t>
            </a:r>
            <a:endParaRPr lang="en-US" sz="7200" dirty="0">
              <a:latin typeface="Palatino Linotype" panose="02040502050505030304" pitchFamily="18" charset="0"/>
            </a:endParaRPr>
          </a:p>
          <a:p>
            <a:pPr>
              <a:buFontTx/>
              <a:buChar char="-"/>
            </a:pPr>
            <a:endParaRPr lang="en-US" sz="7200" dirty="0">
              <a:latin typeface="Palatino Linotype" panose="02040502050505030304" pitchFamily="18" charset="0"/>
            </a:endParaRPr>
          </a:p>
          <a:p>
            <a:pPr algn="just">
              <a:lnSpc>
                <a:spcPct val="150000"/>
              </a:lnSpc>
              <a:spcAft>
                <a:spcPts val="800"/>
              </a:spcAft>
            </a:pPr>
            <a:r>
              <a:rPr lang="en-US" sz="7200" b="1" dirty="0">
                <a:latin typeface="Palatino Linotype" panose="02040502050505030304" pitchFamily="18" charset="0"/>
                <a:ea typeface="Calibri" panose="020F0502020204030204" pitchFamily="34" charset="0"/>
                <a:cs typeface="Times New Roman" panose="02020603050405020304" pitchFamily="18" charset="0"/>
              </a:rPr>
              <a:t>Side effects</a:t>
            </a:r>
            <a:r>
              <a:rPr lang="sr-Cyrl-RS" sz="7200" b="1" dirty="0">
                <a:latin typeface="Palatino Linotype" panose="02040502050505030304" pitchFamily="18" charset="0"/>
                <a:ea typeface="Calibri" panose="020F0502020204030204" pitchFamily="34" charset="0"/>
                <a:cs typeface="Times New Roman" panose="02020603050405020304" pitchFamily="18" charset="0"/>
              </a:rPr>
              <a:t>:</a:t>
            </a:r>
            <a:endParaRPr lang="en-US" sz="7200" b="1" dirty="0">
              <a:latin typeface="Palatino Linotype" panose="02040502050505030304" pitchFamily="18" charset="0"/>
              <a:ea typeface="Calibri" panose="020F0502020204030204" pitchFamily="34" charset="0"/>
              <a:cs typeface="Times New Roman" panose="02020603050405020304" pitchFamily="18" charset="0"/>
            </a:endParaRPr>
          </a:p>
          <a:p>
            <a:pPr algn="just">
              <a:lnSpc>
                <a:spcPct val="150000"/>
              </a:lnSpc>
              <a:spcAft>
                <a:spcPts val="800"/>
              </a:spcAft>
              <a:buFontTx/>
              <a:buChar char="-"/>
            </a:pPr>
            <a:r>
              <a:rPr lang="en-US" sz="7200" dirty="0">
                <a:latin typeface="Palatino Linotype" panose="02040502050505030304" pitchFamily="18" charset="0"/>
                <a:ea typeface="Calibri" panose="020F0502020204030204" pitchFamily="34" charset="0"/>
                <a:cs typeface="Times New Roman" panose="02020603050405020304" pitchFamily="18" charset="0"/>
              </a:rPr>
              <a:t>Inhibits </a:t>
            </a:r>
            <a:r>
              <a:rPr lang="en-US" sz="7200" dirty="0" err="1">
                <a:latin typeface="Palatino Linotype" panose="02040502050505030304" pitchFamily="18" charset="0"/>
                <a:ea typeface="Calibri" panose="020F0502020204030204" pitchFamily="34" charset="0"/>
                <a:cs typeface="Times New Roman" panose="02020603050405020304" pitchFamily="18" charset="0"/>
              </a:rPr>
              <a:t>dihidropteroate</a:t>
            </a:r>
            <a:r>
              <a:rPr lang="en-US" sz="7200" dirty="0">
                <a:latin typeface="Palatino Linotype" panose="02040502050505030304" pitchFamily="18" charset="0"/>
                <a:ea typeface="Calibri" panose="020F0502020204030204" pitchFamily="34" charset="0"/>
                <a:cs typeface="Times New Roman" panose="02020603050405020304" pitchFamily="18" charset="0"/>
              </a:rPr>
              <a:t> synthase</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which can cause folate deficiency and megaloblastic anemia</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p>
          <a:p>
            <a:pPr algn="just">
              <a:lnSpc>
                <a:spcPct val="150000"/>
              </a:lnSpc>
              <a:spcAft>
                <a:spcPts val="800"/>
              </a:spcAft>
              <a:buFontTx/>
              <a:buChar char="-"/>
            </a:pPr>
            <a:r>
              <a:rPr lang="en-US" sz="7200" dirty="0">
                <a:latin typeface="Palatino Linotype" panose="02040502050505030304" pitchFamily="18" charset="0"/>
                <a:ea typeface="Calibri" panose="020F0502020204030204" pitchFamily="34" charset="0"/>
                <a:cs typeface="Times New Roman" panose="02020603050405020304" pitchFamily="18" charset="0"/>
              </a:rPr>
              <a:t>Can cause hemolytic anemia</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in patients with enzyme deficiency</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glucose -6 phosphate dehydrogenase</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p>
          <a:p>
            <a:pPr algn="just">
              <a:lnSpc>
                <a:spcPct val="150000"/>
              </a:lnSpc>
              <a:spcAft>
                <a:spcPts val="800"/>
              </a:spcAft>
              <a:buFontTx/>
              <a:buChar char="-"/>
            </a:pPr>
            <a:r>
              <a:rPr lang="en-US" sz="7200" dirty="0">
                <a:latin typeface="Palatino Linotype" panose="02040502050505030304" pitchFamily="18" charset="0"/>
                <a:ea typeface="Calibri" panose="020F0502020204030204" pitchFamily="34" charset="0"/>
                <a:cs typeface="Times New Roman" panose="02020603050405020304" pitchFamily="18" charset="0"/>
              </a:rPr>
              <a:t>Abdominal pain, nausea, vomiting</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fatigue, drowsiness</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p>
          <a:p>
            <a:pPr algn="just">
              <a:lnSpc>
                <a:spcPct val="150000"/>
              </a:lnSpc>
              <a:spcAft>
                <a:spcPts val="800"/>
              </a:spcAft>
              <a:buFontTx/>
              <a:buChar char="-"/>
            </a:pPr>
            <a:r>
              <a:rPr lang="en-US" sz="7200" dirty="0">
                <a:latin typeface="Palatino Linotype" panose="02040502050505030304" pitchFamily="18" charset="0"/>
                <a:ea typeface="Calibri" panose="020F0502020204030204" pitchFamily="34" charset="0"/>
                <a:cs typeface="Times New Roman" panose="02020603050405020304" pitchFamily="18" charset="0"/>
              </a:rPr>
              <a:t>It should not be given to patients</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allergic to aspirin and sulfonamides.</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p>
          <a:p>
            <a:pPr algn="just">
              <a:lnSpc>
                <a:spcPct val="150000"/>
              </a:lnSpc>
              <a:spcAft>
                <a:spcPts val="800"/>
              </a:spcAft>
              <a:buFontTx/>
              <a:buChar char="-"/>
            </a:pPr>
            <a:r>
              <a:rPr lang="en-US" sz="7200" dirty="0">
                <a:latin typeface="Palatino Linotype" panose="02040502050505030304" pitchFamily="18" charset="0"/>
                <a:ea typeface="Calibri" panose="020F0502020204030204" pitchFamily="34" charset="0"/>
                <a:cs typeface="Times New Roman" panose="02020603050405020304" pitchFamily="18" charset="0"/>
              </a:rPr>
              <a:t>It should not be given to children under 2 years of age</a:t>
            </a:r>
            <a:r>
              <a:rPr lang="sr-Cyrl-RS" sz="7200" dirty="0">
                <a:latin typeface="Palatino Linotype" panose="02040502050505030304" pitchFamily="18" charset="0"/>
                <a:ea typeface="Calibri" panose="020F0502020204030204" pitchFamily="34" charset="0"/>
                <a:cs typeface="Times New Roman" panose="02020603050405020304" pitchFamily="18" charset="0"/>
              </a:rPr>
              <a:t>, </a:t>
            </a:r>
            <a:r>
              <a:rPr lang="en-US" sz="7200" dirty="0">
                <a:latin typeface="Palatino Linotype" panose="02040502050505030304" pitchFamily="18" charset="0"/>
                <a:ea typeface="Calibri" panose="020F0502020204030204" pitchFamily="34" charset="0"/>
                <a:cs typeface="Times New Roman" panose="02020603050405020304" pitchFamily="18" charset="0"/>
              </a:rPr>
              <a:t>research has shown that his use during pregnancy is safe for the fetus.</a:t>
            </a:r>
          </a:p>
        </p:txBody>
      </p:sp>
      <p:sp>
        <p:nvSpPr>
          <p:cNvPr id="5"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Sulfasalazine - Therapeutic Application and Side Effects</a:t>
            </a:r>
          </a:p>
        </p:txBody>
      </p:sp>
    </p:spTree>
    <p:extLst>
      <p:ext uri="{BB962C8B-B14F-4D97-AF65-F5344CB8AC3E}">
        <p14:creationId xmlns:p14="http://schemas.microsoft.com/office/powerpoint/2010/main" val="6265390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Cyclophosphamide- Effect Mechanism</a:t>
            </a:r>
          </a:p>
        </p:txBody>
      </p:sp>
      <p:pic>
        <p:nvPicPr>
          <p:cNvPr id="5" name="Picture 4"/>
          <p:cNvPicPr>
            <a:picLocks noChangeAspect="1"/>
          </p:cNvPicPr>
          <p:nvPr/>
        </p:nvPicPr>
        <p:blipFill>
          <a:blip r:embed="rId2" cstate="print"/>
          <a:stretch>
            <a:fillRect/>
          </a:stretch>
        </p:blipFill>
        <p:spPr>
          <a:xfrm>
            <a:off x="337711" y="1717058"/>
            <a:ext cx="3609561" cy="3987706"/>
          </a:xfrm>
          <a:prstGeom prst="rect">
            <a:avLst/>
          </a:prstGeom>
        </p:spPr>
      </p:pic>
      <p:pic>
        <p:nvPicPr>
          <p:cNvPr id="6" name="Picture 5"/>
          <p:cNvPicPr>
            <a:picLocks noChangeAspect="1"/>
          </p:cNvPicPr>
          <p:nvPr/>
        </p:nvPicPr>
        <p:blipFill>
          <a:blip r:embed="rId3" cstate="print"/>
          <a:stretch>
            <a:fillRect/>
          </a:stretch>
        </p:blipFill>
        <p:spPr>
          <a:xfrm>
            <a:off x="4421875" y="1236323"/>
            <a:ext cx="7487745" cy="5621677"/>
          </a:xfrm>
          <a:prstGeom prst="rect">
            <a:avLst/>
          </a:prstGeom>
        </p:spPr>
      </p:pic>
      <p:sp>
        <p:nvSpPr>
          <p:cNvPr id="7" name="TextBox 6"/>
          <p:cNvSpPr txBox="1"/>
          <p:nvPr/>
        </p:nvSpPr>
        <p:spPr>
          <a:xfrm>
            <a:off x="4258101" y="1105469"/>
            <a:ext cx="7833815" cy="77792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970502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176" y="1457135"/>
            <a:ext cx="10515600" cy="4351338"/>
          </a:xfrm>
        </p:spPr>
        <p:txBody>
          <a:bodyPr>
            <a:normAutofit fontScale="55000" lnSpcReduction="20000"/>
          </a:bodyPr>
          <a:lstStyle/>
          <a:p>
            <a:pPr algn="just">
              <a:lnSpc>
                <a:spcPct val="150000"/>
              </a:lnSpc>
              <a:spcAft>
                <a:spcPts val="800"/>
              </a:spcAft>
            </a:pPr>
            <a:r>
              <a:rPr lang="en-US" sz="3600" dirty="0">
                <a:latin typeface="Palatino Linotype" panose="02040502050505030304" pitchFamily="18" charset="0"/>
                <a:ea typeface="Calibri" panose="020F0502020204030204" pitchFamily="34" charset="0"/>
                <a:cs typeface="Times New Roman" panose="02020603050405020304" pitchFamily="18" charset="0"/>
              </a:rPr>
              <a:t>The main effect of cyclophosphamide it's caused by his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the metabolite of </a:t>
            </a:r>
            <a:r>
              <a:rPr lang="en-US" sz="3600" dirty="0" err="1">
                <a:latin typeface="Palatino Linotype" panose="02040502050505030304" pitchFamily="18" charset="0"/>
                <a:ea typeface="Calibri" panose="020F0502020204030204" pitchFamily="34" charset="0"/>
                <a:cs typeface="Times New Roman" panose="02020603050405020304" pitchFamily="18" charset="0"/>
              </a:rPr>
              <a:t>phosphoramide</a:t>
            </a:r>
            <a:r>
              <a:rPr lang="en-US" sz="3600" dirty="0">
                <a:latin typeface="Palatino Linotype" panose="02040502050505030304" pitchFamily="18" charset="0"/>
                <a:ea typeface="Calibri" panose="020F0502020204030204" pitchFamily="34" charset="0"/>
                <a:cs typeface="Times New Roman" panose="02020603050405020304" pitchFamily="18" charset="0"/>
              </a:rPr>
              <a:t> mustard gas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This metabolite is only formed in cells that have low ALDH enzyme activity</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err="1">
                <a:latin typeface="Palatino Linotype" panose="02040502050505030304" pitchFamily="18" charset="0"/>
                <a:ea typeface="Calibri" panose="020F0502020204030204" pitchFamily="34" charset="0"/>
                <a:cs typeface="Times New Roman" panose="02020603050405020304" pitchFamily="18" charset="0"/>
              </a:rPr>
              <a:t>Phosphoramide</a:t>
            </a:r>
            <a:r>
              <a:rPr lang="en-US" sz="3600" dirty="0">
                <a:latin typeface="Palatino Linotype" panose="02040502050505030304" pitchFamily="18" charset="0"/>
                <a:ea typeface="Calibri" panose="020F0502020204030204" pitchFamily="34" charset="0"/>
                <a:cs typeface="Times New Roman" panose="02020603050405020304" pitchFamily="18" charset="0"/>
              </a:rPr>
              <a:t> mustard gas forms irreversible bonds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between and inside the DNA chains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in guanine N-7 positions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what causes cell apoptosis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a:t>
            </a:r>
            <a:endParaRPr lang="en-US" sz="3600" dirty="0">
              <a:latin typeface="Palatino Linotype" panose="0204050205050503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3600" dirty="0">
                <a:latin typeface="Palatino Linotype" panose="02040502050505030304" pitchFamily="18" charset="0"/>
                <a:ea typeface="Calibri" panose="020F0502020204030204" pitchFamily="34" charset="0"/>
                <a:cs typeface="Times New Roman" panose="02020603050405020304" pitchFamily="18" charset="0"/>
              </a:rPr>
              <a:t>Cyclophosphamide can be used for depletion</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elimination</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of T regulatory cells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a:t>
            </a:r>
            <a:r>
              <a:rPr lang="en-US" sz="3600" dirty="0">
                <a:latin typeface="Palatino Linotype" panose="02040502050505030304" pitchFamily="18" charset="0"/>
                <a:ea typeface="Calibri" panose="020F0502020204030204" pitchFamily="34" charset="0"/>
                <a:cs typeface="Times New Roman" panose="02020603050405020304" pitchFamily="18" charset="0"/>
              </a:rPr>
              <a:t> for</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their immunosuppressive characteristics that can inhibit anti-tumor immune response</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endParaRPr lang="en-US" sz="3600" dirty="0">
              <a:latin typeface="Palatino Linotype" panose="02040502050505030304" pitchFamily="18" charset="0"/>
              <a:ea typeface="Calibri" panose="020F0502020204030204" pitchFamily="34" charset="0"/>
              <a:cs typeface="Times New Roman" panose="02020603050405020304" pitchFamily="18" charset="0"/>
            </a:endParaRPr>
          </a:p>
          <a:p>
            <a:pPr algn="just">
              <a:lnSpc>
                <a:spcPct val="150000"/>
              </a:lnSpc>
              <a:spcAft>
                <a:spcPts val="800"/>
              </a:spcAft>
            </a:pPr>
            <a:r>
              <a:rPr lang="en-US" sz="3600" dirty="0">
                <a:latin typeface="Palatino Linotype" panose="02040502050505030304" pitchFamily="18" charset="0"/>
                <a:ea typeface="Calibri" panose="020F0502020204030204" pitchFamily="34" charset="0"/>
                <a:cs typeface="Times New Roman" panose="02020603050405020304" pitchFamily="18" charset="0"/>
              </a:rPr>
              <a:t>With that</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cyclophosphamide can induce in cells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increased production of anti-viral cytokines</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IFN type 1)</a:t>
            </a:r>
            <a:r>
              <a:rPr lang="sr-Cyrl-RS" sz="3600" dirty="0">
                <a:latin typeface="Palatino Linotype" panose="02040502050505030304" pitchFamily="18" charset="0"/>
                <a:ea typeface="Calibri" panose="020F0502020204030204" pitchFamily="34" charset="0"/>
                <a:cs typeface="Times New Roman" panose="02020603050405020304" pitchFamily="18" charset="0"/>
              </a:rPr>
              <a:t> </a:t>
            </a:r>
            <a:r>
              <a:rPr lang="en-US" sz="3600" dirty="0">
                <a:latin typeface="Palatino Linotype" panose="02040502050505030304" pitchFamily="18" charset="0"/>
                <a:ea typeface="Calibri" panose="020F0502020204030204" pitchFamily="34" charset="0"/>
                <a:cs typeface="Times New Roman" panose="02020603050405020304" pitchFamily="18" charset="0"/>
              </a:rPr>
              <a:t>which can amplify the anti-viral immune response</a:t>
            </a:r>
            <a:r>
              <a:rPr lang="sr-Cyrl-RS" sz="3600" dirty="0">
                <a:latin typeface="Palatino Linotype" panose="02040502050505030304" pitchFamily="18" charset="0"/>
                <a:ea typeface="Calibri" panose="020F0502020204030204" pitchFamily="34" charset="0"/>
                <a:cs typeface="Times New Roman" panose="02020603050405020304" pitchFamily="18" charset="0"/>
              </a:rPr>
              <a:t>.</a:t>
            </a:r>
            <a:endParaRPr lang="en-US" sz="3600" dirty="0">
              <a:latin typeface="Palatino Linotype" panose="02040502050505030304" pitchFamily="18" charset="0"/>
              <a:ea typeface="Calibri" panose="020F0502020204030204" pitchFamily="34" charset="0"/>
              <a:cs typeface="Times New Roman" panose="02020603050405020304" pitchFamily="18" charset="0"/>
            </a:endParaRPr>
          </a:p>
          <a:p>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Cyclophosphamide - Effect Mechanism</a:t>
            </a:r>
          </a:p>
        </p:txBody>
      </p:sp>
    </p:spTree>
    <p:extLst>
      <p:ext uri="{BB962C8B-B14F-4D97-AF65-F5344CB8AC3E}">
        <p14:creationId xmlns:p14="http://schemas.microsoft.com/office/powerpoint/2010/main" val="1695007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7698" y="1266067"/>
            <a:ext cx="11089944" cy="5394040"/>
          </a:xfrm>
        </p:spPr>
        <p:txBody>
          <a:bodyPr>
            <a:normAutofit fontScale="92500" lnSpcReduction="20000"/>
          </a:bodyPr>
          <a:lstStyle/>
          <a:p>
            <a:r>
              <a:rPr lang="en-US" b="1" dirty="0">
                <a:latin typeface="Palatino Linotype" panose="02040502050505030304" pitchFamily="18" charset="0"/>
              </a:rPr>
              <a:t>Therapeutic application</a:t>
            </a:r>
            <a:r>
              <a:rPr lang="sr-Cyrl-RS" b="1" dirty="0">
                <a:latin typeface="Palatino Linotype" panose="02040502050505030304" pitchFamily="18" charset="0"/>
              </a:rPr>
              <a:t>:</a:t>
            </a:r>
          </a:p>
          <a:p>
            <a:pPr>
              <a:buFontTx/>
              <a:buChar char="-"/>
            </a:pPr>
            <a:r>
              <a:rPr lang="en-US" dirty="0">
                <a:latin typeface="Palatino Linotype" panose="02040502050505030304" pitchFamily="18" charset="0"/>
              </a:rPr>
              <a:t>In chemotherapy </a:t>
            </a:r>
            <a:r>
              <a:rPr lang="sr-Cyrl-RS" dirty="0">
                <a:latin typeface="Palatino Linotype" panose="02040502050505030304" pitchFamily="18" charset="0"/>
              </a:rPr>
              <a:t>(</a:t>
            </a:r>
            <a:r>
              <a:rPr lang="en-US" dirty="0">
                <a:latin typeface="Palatino Linotype" panose="02040502050505030304" pitchFamily="18" charset="0"/>
              </a:rPr>
              <a:t>for the treatment of lymphoma</a:t>
            </a:r>
            <a:r>
              <a:rPr lang="sr-Cyrl-RS" dirty="0">
                <a:latin typeface="Palatino Linotype" panose="02040502050505030304" pitchFamily="18" charset="0"/>
              </a:rPr>
              <a:t>, </a:t>
            </a:r>
            <a:r>
              <a:rPr lang="en-US" dirty="0">
                <a:latin typeface="Palatino Linotype" panose="02040502050505030304" pitchFamily="18" charset="0"/>
              </a:rPr>
              <a:t>leukemia</a:t>
            </a:r>
            <a:r>
              <a:rPr lang="sr-Cyrl-RS" dirty="0">
                <a:latin typeface="Palatino Linotype" panose="02040502050505030304" pitchFamily="18" charset="0"/>
              </a:rPr>
              <a:t>, </a:t>
            </a:r>
            <a:r>
              <a:rPr lang="en-US" dirty="0">
                <a:latin typeface="Palatino Linotype" panose="02040502050505030304" pitchFamily="18" charset="0"/>
              </a:rPr>
              <a:t>multiple myeloma, breast cancer</a:t>
            </a:r>
            <a:r>
              <a:rPr lang="sr-Cyrl-RS" dirty="0">
                <a:latin typeface="Palatino Linotype" panose="02040502050505030304" pitchFamily="18" charset="0"/>
              </a:rPr>
              <a:t>, </a:t>
            </a:r>
            <a:r>
              <a:rPr lang="en-US" dirty="0">
                <a:latin typeface="Palatino Linotype" panose="02040502050505030304" pitchFamily="18" charset="0"/>
              </a:rPr>
              <a:t>ovaries cancer</a:t>
            </a:r>
            <a:r>
              <a:rPr lang="sr-Cyrl-RS" dirty="0">
                <a:latin typeface="Palatino Linotype" panose="02040502050505030304" pitchFamily="18" charset="0"/>
              </a:rPr>
              <a:t>, </a:t>
            </a:r>
            <a:r>
              <a:rPr lang="en-US" dirty="0">
                <a:latin typeface="Palatino Linotype" panose="02040502050505030304" pitchFamily="18" charset="0"/>
              </a:rPr>
              <a:t>neuroblastoma</a:t>
            </a:r>
            <a:r>
              <a:rPr lang="sr-Cyrl-RS" dirty="0">
                <a:latin typeface="Palatino Linotype" panose="02040502050505030304" pitchFamily="18" charset="0"/>
              </a:rPr>
              <a:t>, </a:t>
            </a:r>
            <a:r>
              <a:rPr lang="en-US" dirty="0">
                <a:latin typeface="Palatino Linotype" panose="02040502050505030304" pitchFamily="18" charset="0"/>
              </a:rPr>
              <a:t>small cell lung cancer and sarcoma</a:t>
            </a:r>
            <a:r>
              <a:rPr lang="sr-Cyrl-RS" dirty="0">
                <a:latin typeface="Palatino Linotype" panose="02040502050505030304" pitchFamily="18" charset="0"/>
              </a:rPr>
              <a:t>) </a:t>
            </a:r>
          </a:p>
          <a:p>
            <a:pPr>
              <a:buFontTx/>
              <a:buChar char="-"/>
            </a:pPr>
            <a:r>
              <a:rPr lang="en-US" dirty="0">
                <a:latin typeface="Palatino Linotype" panose="02040502050505030304" pitchFamily="18" charset="0"/>
              </a:rPr>
              <a:t>In preventing transplant rejection</a:t>
            </a:r>
            <a:r>
              <a:rPr lang="sr-Cyrl-RS" dirty="0">
                <a:latin typeface="Palatino Linotype" panose="02040502050505030304" pitchFamily="18" charset="0"/>
              </a:rPr>
              <a:t> </a:t>
            </a:r>
          </a:p>
          <a:p>
            <a:pPr>
              <a:buFontTx/>
              <a:buChar char="-"/>
            </a:pPr>
            <a:r>
              <a:rPr lang="en-US" dirty="0">
                <a:latin typeface="Palatino Linotype" panose="02040502050505030304" pitchFamily="18" charset="0"/>
              </a:rPr>
              <a:t>In the treatment of autoimmune diseases</a:t>
            </a:r>
            <a:r>
              <a:rPr lang="sr-Cyrl-RS" dirty="0">
                <a:latin typeface="Palatino Linotype" panose="02040502050505030304" pitchFamily="18" charset="0"/>
              </a:rPr>
              <a:t>, </a:t>
            </a:r>
            <a:r>
              <a:rPr lang="en-US" dirty="0">
                <a:latin typeface="Palatino Linotype" panose="02040502050505030304" pitchFamily="18" charset="0"/>
              </a:rPr>
              <a:t>Under the circumstances when others immunosuppressive drugs have not demonstrated effectiveness</a:t>
            </a:r>
            <a:r>
              <a:rPr lang="sr-Cyrl-RS" dirty="0">
                <a:latin typeface="Palatino Linotype" panose="02040502050505030304" pitchFamily="18" charset="0"/>
              </a:rPr>
              <a:t> (</a:t>
            </a:r>
            <a:r>
              <a:rPr lang="en-US" dirty="0">
                <a:latin typeface="Palatino Linotype" panose="02040502050505030304" pitchFamily="18" charset="0"/>
              </a:rPr>
              <a:t>in the treatment of rapid-progressing systemic lupus erythematosus</a:t>
            </a:r>
            <a:r>
              <a:rPr lang="sr-Cyrl-RS" dirty="0">
                <a:latin typeface="Palatino Linotype" panose="02040502050505030304" pitchFamily="18" charset="0"/>
              </a:rPr>
              <a:t> </a:t>
            </a:r>
            <a:r>
              <a:rPr lang="en-US" dirty="0">
                <a:latin typeface="Palatino Linotype" panose="02040502050505030304" pitchFamily="18" charset="0"/>
              </a:rPr>
              <a:t>associated with lupus nephritis</a:t>
            </a:r>
            <a:r>
              <a:rPr lang="sr-Cyrl-RS" dirty="0">
                <a:latin typeface="Palatino Linotype" panose="02040502050505030304" pitchFamily="18" charset="0"/>
              </a:rPr>
              <a:t>, </a:t>
            </a:r>
            <a:r>
              <a:rPr lang="en-US" dirty="0">
                <a:latin typeface="Palatino Linotype" panose="02040502050505030304" pitchFamily="18" charset="0"/>
              </a:rPr>
              <a:t>progressive rheumatoid </a:t>
            </a:r>
            <a:r>
              <a:rPr lang="en-US" dirty="0" err="1">
                <a:latin typeface="Palatino Linotype" panose="02040502050505030304" pitchFamily="18" charset="0"/>
              </a:rPr>
              <a:t>artitis</a:t>
            </a:r>
            <a:r>
              <a:rPr lang="sr-Cyrl-RS" dirty="0">
                <a:latin typeface="Palatino Linotype" panose="02040502050505030304" pitchFamily="18" charset="0"/>
              </a:rPr>
              <a:t>, </a:t>
            </a:r>
            <a:r>
              <a:rPr lang="en-US" dirty="0">
                <a:latin typeface="Palatino Linotype" panose="02040502050505030304" pitchFamily="18" charset="0"/>
              </a:rPr>
              <a:t>multiple sclerosis</a:t>
            </a:r>
            <a:r>
              <a:rPr lang="sr-Cyrl-RS" dirty="0">
                <a:latin typeface="Palatino Linotype" panose="02040502050505030304" pitchFamily="18" charset="0"/>
              </a:rPr>
              <a:t>) </a:t>
            </a:r>
          </a:p>
          <a:p>
            <a:r>
              <a:rPr lang="en-US" b="1" dirty="0">
                <a:latin typeface="Palatino Linotype" panose="02040502050505030304" pitchFamily="18" charset="0"/>
              </a:rPr>
              <a:t>Side effects</a:t>
            </a:r>
            <a:r>
              <a:rPr lang="sr-Cyrl-RS" b="1" dirty="0">
                <a:latin typeface="Palatino Linotype" panose="02040502050505030304" pitchFamily="18" charset="0"/>
              </a:rPr>
              <a:t>:</a:t>
            </a:r>
          </a:p>
          <a:p>
            <a:pPr>
              <a:buFontTx/>
              <a:buChar char="-"/>
            </a:pPr>
            <a:r>
              <a:rPr lang="en-US" dirty="0">
                <a:latin typeface="Palatino Linotype" panose="02040502050505030304" pitchFamily="18" charset="0"/>
              </a:rPr>
              <a:t>Propensity for infections due to immunosuppression</a:t>
            </a:r>
            <a:r>
              <a:rPr lang="sr-Cyrl-RS" dirty="0">
                <a:latin typeface="Palatino Linotype" panose="02040502050505030304" pitchFamily="18" charset="0"/>
              </a:rPr>
              <a:t>, </a:t>
            </a:r>
            <a:r>
              <a:rPr lang="en-US" dirty="0">
                <a:latin typeface="Palatino Linotype" panose="02040502050505030304" pitchFamily="18" charset="0"/>
              </a:rPr>
              <a:t>hemorrhagic cystitis</a:t>
            </a:r>
            <a:r>
              <a:rPr lang="sr-Cyrl-RS" dirty="0">
                <a:latin typeface="Palatino Linotype" panose="02040502050505030304" pitchFamily="18" charset="0"/>
              </a:rPr>
              <a:t>, </a:t>
            </a:r>
            <a:r>
              <a:rPr lang="en-US" dirty="0">
                <a:latin typeface="Palatino Linotype" panose="02040502050505030304" pitchFamily="18" charset="0"/>
              </a:rPr>
              <a:t>infertility</a:t>
            </a:r>
            <a:r>
              <a:rPr lang="sr-Cyrl-RS" dirty="0">
                <a:latin typeface="Palatino Linotype" panose="02040502050505030304" pitchFamily="18" charset="0"/>
              </a:rPr>
              <a:t>, </a:t>
            </a:r>
            <a:r>
              <a:rPr lang="en-US" dirty="0">
                <a:latin typeface="Palatino Linotype" panose="02040502050505030304" pitchFamily="18" charset="0"/>
              </a:rPr>
              <a:t>diarrhea, nausea, vomiting, alopecia</a:t>
            </a:r>
            <a:r>
              <a:rPr lang="sr-Cyrl-RS" dirty="0">
                <a:latin typeface="Palatino Linotype" panose="02040502050505030304" pitchFamily="18" charset="0"/>
              </a:rPr>
              <a:t>, </a:t>
            </a:r>
            <a:r>
              <a:rPr lang="en-US" dirty="0">
                <a:latin typeface="Palatino Linotype" panose="02040502050505030304" pitchFamily="18" charset="0"/>
              </a:rPr>
              <a:t>lethargy</a:t>
            </a:r>
            <a:r>
              <a:rPr lang="sr-Cyrl-RS" dirty="0">
                <a:latin typeface="Palatino Linotype" panose="02040502050505030304" pitchFamily="18" charset="0"/>
              </a:rPr>
              <a:t>. </a:t>
            </a:r>
          </a:p>
          <a:p>
            <a:pPr>
              <a:buFontTx/>
              <a:buChar char="-"/>
            </a:pPr>
            <a:r>
              <a:rPr lang="en-US" dirty="0">
                <a:latin typeface="Palatino Linotype" panose="02040502050505030304" pitchFamily="18" charset="0"/>
              </a:rPr>
              <a:t>In some patients who are long-term</a:t>
            </a:r>
            <a:r>
              <a:rPr lang="sr-Cyrl-RS" dirty="0">
                <a:latin typeface="Palatino Linotype" panose="02040502050505030304" pitchFamily="18" charset="0"/>
              </a:rPr>
              <a:t> </a:t>
            </a:r>
            <a:r>
              <a:rPr lang="en-US" dirty="0">
                <a:latin typeface="Palatino Linotype" panose="02040502050505030304" pitchFamily="18" charset="0"/>
              </a:rPr>
              <a:t>received cyclophosphamide there has been an increase in disease</a:t>
            </a:r>
            <a:r>
              <a:rPr lang="sr-Cyrl-RS" dirty="0">
                <a:latin typeface="Palatino Linotype" panose="02040502050505030304" pitchFamily="18" charset="0"/>
              </a:rPr>
              <a:t> </a:t>
            </a:r>
            <a:r>
              <a:rPr lang="en-US" dirty="0">
                <a:latin typeface="Palatino Linotype" panose="02040502050505030304" pitchFamily="18" charset="0"/>
              </a:rPr>
              <a:t>from some myeloproliferative diseases </a:t>
            </a:r>
            <a:r>
              <a:rPr lang="sr-Cyrl-RS" dirty="0">
                <a:latin typeface="Palatino Linotype" panose="02040502050505030304" pitchFamily="18" charset="0"/>
              </a:rPr>
              <a:t>(</a:t>
            </a:r>
            <a:r>
              <a:rPr lang="en-US" dirty="0">
                <a:latin typeface="Palatino Linotype" panose="02040502050505030304" pitchFamily="18" charset="0"/>
              </a:rPr>
              <a:t>Acute leukemia</a:t>
            </a:r>
            <a:r>
              <a:rPr lang="sr-Cyrl-RS" dirty="0">
                <a:latin typeface="Palatino Linotype" panose="02040502050505030304" pitchFamily="18" charset="0"/>
              </a:rPr>
              <a:t>, </a:t>
            </a:r>
            <a:r>
              <a:rPr lang="en-US" dirty="0">
                <a:latin typeface="Palatino Linotype" panose="02040502050505030304" pitchFamily="18" charset="0"/>
              </a:rPr>
              <a:t>non-Hodgkin lymphoma</a:t>
            </a:r>
            <a:r>
              <a:rPr lang="sr-Cyrl-RS" dirty="0">
                <a:latin typeface="Palatino Linotype" panose="02040502050505030304" pitchFamily="18" charset="0"/>
              </a:rPr>
              <a:t> и </a:t>
            </a:r>
            <a:r>
              <a:rPr lang="en-US" dirty="0" err="1">
                <a:latin typeface="Palatino Linotype" panose="02040502050505030304" pitchFamily="18" charset="0"/>
              </a:rPr>
              <a:t>Multple</a:t>
            </a:r>
            <a:r>
              <a:rPr lang="en-US" dirty="0">
                <a:latin typeface="Palatino Linotype" panose="02040502050505030304" pitchFamily="18" charset="0"/>
              </a:rPr>
              <a:t> myeloma</a:t>
            </a:r>
            <a:r>
              <a:rPr lang="sr-Cyrl-RS" dirty="0">
                <a:latin typeface="Palatino Linotype" panose="02040502050505030304" pitchFamily="18" charset="0"/>
              </a:rPr>
              <a:t>).</a:t>
            </a:r>
            <a:endParaRPr lang="en-US"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Cyclophosphamide - therapeutic application and side effects</a:t>
            </a:r>
          </a:p>
        </p:txBody>
      </p:sp>
    </p:spTree>
    <p:extLst>
      <p:ext uri="{BB962C8B-B14F-4D97-AF65-F5344CB8AC3E}">
        <p14:creationId xmlns:p14="http://schemas.microsoft.com/office/powerpoint/2010/main" val="30611617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176" y="692861"/>
            <a:ext cx="10515600" cy="4553394"/>
          </a:xfrm>
        </p:spPr>
        <p:txBody>
          <a:bodyPr>
            <a:normAutofit/>
          </a:bodyPr>
          <a:lstStyle/>
          <a:p>
            <a:pPr marL="0" indent="0">
              <a:buNone/>
            </a:pPr>
            <a:endParaRPr lang="ru-RU" dirty="0"/>
          </a:p>
          <a:p>
            <a:r>
              <a:rPr lang="en-US" sz="2400" dirty="0">
                <a:latin typeface="Palatino Linotype" panose="02040502050505030304" pitchFamily="18" charset="0"/>
              </a:rPr>
              <a:t>It is quickly absorbed and in the liver metabolized into the active compound mycophenolic acid</a:t>
            </a:r>
            <a:r>
              <a:rPr lang="sr-Cyrl-RS" sz="2400" dirty="0">
                <a:latin typeface="Palatino Linotype" panose="02040502050505030304" pitchFamily="18" charset="0"/>
              </a:rPr>
              <a:t>, </a:t>
            </a:r>
            <a:r>
              <a:rPr lang="en-US" sz="2400" dirty="0">
                <a:latin typeface="Palatino Linotype" panose="02040502050505030304" pitchFamily="18" charset="0"/>
              </a:rPr>
              <a:t>a reversible inhibitor of inosine monophosphate dehydrogenase</a:t>
            </a:r>
            <a:r>
              <a:rPr lang="sr-Cyrl-RS" sz="2400" dirty="0">
                <a:latin typeface="Palatino Linotype" panose="02040502050505030304" pitchFamily="18" charset="0"/>
              </a:rPr>
              <a:t>. </a:t>
            </a:r>
            <a:r>
              <a:rPr lang="en-US" sz="2400" dirty="0">
                <a:latin typeface="Palatino Linotype" panose="02040502050505030304" pitchFamily="18" charset="0"/>
              </a:rPr>
              <a:t>Because inosine monophosphate dehydrogenase the main enzyme In </a:t>
            </a:r>
            <a:r>
              <a:rPr lang="en-US" sz="2400" i="1" dirty="0">
                <a:latin typeface="Palatino Linotype" panose="02040502050505030304" pitchFamily="18" charset="0"/>
              </a:rPr>
              <a:t>de novo </a:t>
            </a:r>
            <a:r>
              <a:rPr lang="en-US" sz="2400" dirty="0">
                <a:latin typeface="Palatino Linotype" panose="02040502050505030304" pitchFamily="18" charset="0"/>
              </a:rPr>
              <a:t>synthesis of guanine</a:t>
            </a:r>
            <a:r>
              <a:rPr lang="sr-Cyrl-RS" sz="2400" dirty="0">
                <a:latin typeface="Palatino Linotype" panose="02040502050505030304" pitchFamily="18" charset="0"/>
              </a:rPr>
              <a:t>, </a:t>
            </a:r>
            <a:r>
              <a:rPr lang="en-US" sz="2400" dirty="0">
                <a:latin typeface="Palatino Linotype" panose="02040502050505030304" pitchFamily="18" charset="0"/>
              </a:rPr>
              <a:t>inhibition of this enzyme is especially noticeable in lymphocytes</a:t>
            </a:r>
            <a:r>
              <a:rPr lang="sr-Cyrl-RS" sz="2400" dirty="0">
                <a:latin typeface="Palatino Linotype" panose="02040502050505030304" pitchFamily="18" charset="0"/>
              </a:rPr>
              <a:t>, </a:t>
            </a:r>
            <a:r>
              <a:rPr lang="en-US" sz="2400" dirty="0">
                <a:latin typeface="Palatino Linotype" panose="02040502050505030304" pitchFamily="18" charset="0"/>
              </a:rPr>
              <a:t>who rely more on </a:t>
            </a:r>
            <a:r>
              <a:rPr lang="en-US" sz="2400" i="1" dirty="0">
                <a:latin typeface="Palatino Linotype" panose="02040502050505030304" pitchFamily="18" charset="0"/>
              </a:rPr>
              <a:t>de novo</a:t>
            </a:r>
            <a:r>
              <a:rPr lang="sr-Cyrl-RS" sz="2400" i="1" dirty="0">
                <a:latin typeface="Palatino Linotype" panose="02040502050505030304" pitchFamily="18" charset="0"/>
              </a:rPr>
              <a:t> </a:t>
            </a:r>
            <a:r>
              <a:rPr lang="en-US" sz="2400" dirty="0">
                <a:latin typeface="Palatino Linotype" panose="02040502050505030304" pitchFamily="18" charset="0"/>
              </a:rPr>
              <a:t>synthetic pathway than</a:t>
            </a:r>
            <a:r>
              <a:rPr lang="sr-Cyrl-RS" sz="2400" dirty="0">
                <a:latin typeface="Palatino Linotype" panose="02040502050505030304" pitchFamily="18" charset="0"/>
              </a:rPr>
              <a:t> </a:t>
            </a:r>
            <a:r>
              <a:rPr lang="en-US" sz="2400" dirty="0">
                <a:latin typeface="Palatino Linotype" panose="02040502050505030304" pitchFamily="18" charset="0"/>
              </a:rPr>
              <a:t>on the auxiliary path of synthesis</a:t>
            </a:r>
            <a:r>
              <a:rPr lang="sr-Cyrl-RS" sz="2400" dirty="0">
                <a:latin typeface="Palatino Linotype" panose="02040502050505030304" pitchFamily="18" charset="0"/>
              </a:rPr>
              <a:t> </a:t>
            </a:r>
            <a:r>
              <a:rPr lang="en-US" sz="2400" dirty="0">
                <a:latin typeface="Palatino Linotype" panose="02040502050505030304" pitchFamily="18" charset="0"/>
              </a:rPr>
              <a:t>purines that other cells use</a:t>
            </a:r>
            <a:r>
              <a:rPr lang="sr-Cyrl-RS" sz="2400" dirty="0">
                <a:latin typeface="Palatino Linotype" panose="02040502050505030304" pitchFamily="18" charset="0"/>
              </a:rPr>
              <a:t>.</a:t>
            </a:r>
            <a:endParaRPr lang="en-US" sz="2400"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Mycophenolate </a:t>
            </a:r>
            <a:r>
              <a:rPr lang="en-US" sz="3200" b="1" dirty="0" err="1">
                <a:solidFill>
                  <a:prstClr val="black"/>
                </a:solidFill>
                <a:latin typeface="Palatino Linotype" panose="02040502050505030304" pitchFamily="18" charset="0"/>
              </a:rPr>
              <a:t>Mofethyl</a:t>
            </a:r>
            <a:r>
              <a:rPr lang="en-US" sz="3200" b="1" dirty="0">
                <a:solidFill>
                  <a:prstClr val="black"/>
                </a:solidFill>
                <a:latin typeface="Palatino Linotype" panose="02040502050505030304" pitchFamily="18" charset="0"/>
              </a:rPr>
              <a:t> – Effect Mechanism</a:t>
            </a:r>
          </a:p>
        </p:txBody>
      </p:sp>
      <p:pic>
        <p:nvPicPr>
          <p:cNvPr id="6146" name="Picture 2" descr="Image result for mycophenolate mofetil + mechanism of ac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3089" y="3703782"/>
            <a:ext cx="9563432" cy="3154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587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91605"/>
            <a:ext cx="12192000" cy="2387600"/>
          </a:xfrm>
          <a:solidFill>
            <a:schemeClr val="accent1">
              <a:lumMod val="20000"/>
              <a:lumOff val="80000"/>
            </a:schemeClr>
          </a:solidFill>
        </p:spPr>
        <p:txBody>
          <a:bodyPr>
            <a:normAutofit fontScale="90000"/>
          </a:bodyPr>
          <a:lstStyle/>
          <a:p>
            <a:r>
              <a:rPr lang="sr-Cyrl-RS" sz="3600" b="1" dirty="0">
                <a:solidFill>
                  <a:srgbClr val="FF0000"/>
                </a:solidFill>
                <a:latin typeface="Palatino Linotype" panose="02040502050505030304" pitchFamily="18" charset="0"/>
              </a:rPr>
              <a:t>1. </a:t>
            </a:r>
            <a:r>
              <a:rPr lang="en-US" sz="3600" b="1" dirty="0">
                <a:solidFill>
                  <a:srgbClr val="FF0000"/>
                </a:solidFill>
                <a:latin typeface="Palatino Linotype" panose="02040502050505030304" pitchFamily="18" charset="0"/>
              </a:rPr>
              <a:t>Immunomodulatory drugs</a:t>
            </a:r>
            <a:br>
              <a:rPr lang="sr-Cyrl-RS" sz="3600" b="1" dirty="0">
                <a:solidFill>
                  <a:srgbClr val="FF0000"/>
                </a:solidFill>
                <a:latin typeface="Palatino Linotype" panose="02040502050505030304" pitchFamily="18" charset="0"/>
              </a:rPr>
            </a:br>
            <a:br>
              <a:rPr lang="en-US" sz="3600" b="1" dirty="0">
                <a:solidFill>
                  <a:srgbClr val="FF0000"/>
                </a:solidFill>
                <a:latin typeface="Palatino Linotype" panose="02040502050505030304" pitchFamily="18" charset="0"/>
              </a:rPr>
            </a:br>
            <a:r>
              <a:rPr lang="en-US" sz="3600" b="1" dirty="0">
                <a:latin typeface="Palatino Linotype" panose="02040502050505030304" pitchFamily="18" charset="0"/>
              </a:rPr>
              <a:t>2. Therapeutic use of cytokines</a:t>
            </a:r>
            <a:br>
              <a:rPr lang="en-US" b="1" dirty="0"/>
            </a:br>
            <a:endParaRPr lang="en-US" dirty="0"/>
          </a:p>
        </p:txBody>
      </p:sp>
      <p:sp>
        <p:nvSpPr>
          <p:cNvPr id="5" name="Subtitle 2"/>
          <p:cNvSpPr>
            <a:spLocks noGrp="1"/>
          </p:cNvSpPr>
          <p:nvPr>
            <p:ph type="subTitle" idx="1"/>
          </p:nvPr>
        </p:nvSpPr>
        <p:spPr>
          <a:xfrm>
            <a:off x="0" y="573206"/>
            <a:ext cx="12192000" cy="546881"/>
          </a:xfrm>
          <a:solidFill>
            <a:schemeClr val="bg1"/>
          </a:solidFill>
        </p:spPr>
        <p:txBody>
          <a:bodyPr/>
          <a:lstStyle/>
          <a:p>
            <a:r>
              <a:rPr lang="en-US" dirty="0">
                <a:effectLst/>
                <a:latin typeface="Palatino Linotype" panose="02040502050505030304" pitchFamily="18" charset="0"/>
                <a:ea typeface="Times New Roman" panose="02020603050405020304" pitchFamily="18" charset="0"/>
              </a:rPr>
              <a:t>TEACHING UNIT 13</a:t>
            </a:r>
            <a:endParaRPr lang="en-US" dirty="0">
              <a:latin typeface="Palatino Linotype" panose="02040502050505030304" pitchFamily="18" charset="0"/>
            </a:endParaRPr>
          </a:p>
        </p:txBody>
      </p:sp>
    </p:spTree>
    <p:extLst>
      <p:ext uri="{BB962C8B-B14F-4D97-AF65-F5344CB8AC3E}">
        <p14:creationId xmlns:p14="http://schemas.microsoft.com/office/powerpoint/2010/main" val="1801612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471" y="1379381"/>
            <a:ext cx="10515600" cy="1640906"/>
          </a:xfrm>
        </p:spPr>
        <p:txBody>
          <a:bodyPr>
            <a:normAutofit/>
          </a:bodyPr>
          <a:lstStyle/>
          <a:p>
            <a:r>
              <a:rPr lang="en-US" dirty="0">
                <a:latin typeface="Palatino Linotype" panose="02040502050505030304" pitchFamily="18" charset="0"/>
              </a:rPr>
              <a:t>Mycophenolate </a:t>
            </a:r>
            <a:r>
              <a:rPr lang="en-US" dirty="0" err="1">
                <a:latin typeface="Palatino Linotype" panose="02040502050505030304" pitchFamily="18" charset="0"/>
              </a:rPr>
              <a:t>mofethyl</a:t>
            </a:r>
            <a:r>
              <a:rPr lang="en-US" dirty="0">
                <a:latin typeface="Palatino Linotype" panose="02040502050505030304" pitchFamily="18" charset="0"/>
              </a:rPr>
              <a:t> suppresses proliferation lymphocytes and disrupt their effector functions.</a:t>
            </a:r>
            <a:r>
              <a:rPr lang="ru-RU" dirty="0">
                <a:latin typeface="Palatino Linotype" panose="02040502050505030304" pitchFamily="18" charset="0"/>
              </a:rPr>
              <a:t> </a:t>
            </a:r>
            <a:r>
              <a:rPr lang="en-US" dirty="0">
                <a:latin typeface="Palatino Linotype" panose="02040502050505030304" pitchFamily="18" charset="0"/>
              </a:rPr>
              <a:t>It also affects the cellular and the humoral immune response</a:t>
            </a:r>
            <a:r>
              <a:rPr lang="ru-RU" dirty="0">
                <a:latin typeface="Palatino Linotype" panose="02040502050505030304" pitchFamily="18" charset="0"/>
              </a:rPr>
              <a:t>, </a:t>
            </a:r>
            <a:r>
              <a:rPr lang="en-US" dirty="0">
                <a:latin typeface="Palatino Linotype" panose="02040502050505030304" pitchFamily="18" charset="0"/>
              </a:rPr>
              <a:t>as well as the activity of NK cells</a:t>
            </a:r>
            <a:r>
              <a:rPr lang="ru-RU" dirty="0"/>
              <a:t>. </a:t>
            </a:r>
          </a:p>
          <a:p>
            <a:endParaRPr lang="ru-RU"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a:solidFill>
                  <a:prstClr val="black"/>
                </a:solidFill>
                <a:latin typeface="Palatino Linotype" panose="02040502050505030304" pitchFamily="18" charset="0"/>
              </a:rPr>
              <a:t>Mycophenolate Mofethyl – Effect Mechanism</a:t>
            </a:r>
            <a:endParaRPr lang="en-US" sz="3200" b="1" dirty="0">
              <a:solidFill>
                <a:prstClr val="black"/>
              </a:solidFill>
              <a:latin typeface="Palatino Linotype" panose="02040502050505030304" pitchFamily="18" charset="0"/>
            </a:endParaRPr>
          </a:p>
        </p:txBody>
      </p:sp>
      <p:pic>
        <p:nvPicPr>
          <p:cNvPr id="6" name="Picture 5"/>
          <p:cNvPicPr>
            <a:picLocks noChangeAspect="1"/>
          </p:cNvPicPr>
          <p:nvPr/>
        </p:nvPicPr>
        <p:blipFill>
          <a:blip r:embed="rId2" cstate="print"/>
          <a:stretch>
            <a:fillRect/>
          </a:stretch>
        </p:blipFill>
        <p:spPr>
          <a:xfrm>
            <a:off x="3279016" y="2613892"/>
            <a:ext cx="4209055" cy="4244108"/>
          </a:xfrm>
          <a:prstGeom prst="rect">
            <a:avLst/>
          </a:prstGeom>
        </p:spPr>
      </p:pic>
    </p:spTree>
    <p:extLst>
      <p:ext uri="{BB962C8B-B14F-4D97-AF65-F5344CB8AC3E}">
        <p14:creationId xmlns:p14="http://schemas.microsoft.com/office/powerpoint/2010/main" val="4277674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471" y="1552670"/>
            <a:ext cx="10515600" cy="4351338"/>
          </a:xfrm>
        </p:spPr>
        <p:txBody>
          <a:bodyPr>
            <a:normAutofit fontScale="85000" lnSpcReduction="20000"/>
          </a:bodyPr>
          <a:lstStyle/>
          <a:p>
            <a:r>
              <a:rPr lang="en-US" b="1" dirty="0">
                <a:latin typeface="Palatino Linotype" panose="02040502050505030304" pitchFamily="18" charset="0"/>
              </a:rPr>
              <a:t>Therapeutic application</a:t>
            </a:r>
            <a:r>
              <a:rPr lang="sr-Cyrl-RS" b="1" dirty="0">
                <a:latin typeface="Palatino Linotype" panose="02040502050505030304" pitchFamily="18" charset="0"/>
              </a:rPr>
              <a:t>:</a:t>
            </a:r>
          </a:p>
          <a:p>
            <a:pPr>
              <a:buFontTx/>
              <a:buChar char="-"/>
            </a:pPr>
            <a:r>
              <a:rPr lang="en-US" dirty="0">
                <a:latin typeface="Palatino Linotype" panose="02040502050505030304" pitchFamily="18" charset="0"/>
              </a:rPr>
              <a:t>P</a:t>
            </a:r>
            <a:r>
              <a:rPr lang="sr-Latn-CS" dirty="0">
                <a:latin typeface="Palatino Linotype" panose="02040502050505030304" pitchFamily="18" charset="0"/>
              </a:rPr>
              <a:t>revention of transplant rejection</a:t>
            </a:r>
            <a:endParaRPr lang="sr-Cyrl-RS" dirty="0">
              <a:latin typeface="Palatino Linotype" panose="02040502050505030304" pitchFamily="18" charset="0"/>
            </a:endParaRPr>
          </a:p>
          <a:p>
            <a:pPr>
              <a:buFontTx/>
              <a:buChar char="-"/>
            </a:pPr>
            <a:r>
              <a:rPr lang="en-US" dirty="0">
                <a:latin typeface="Palatino Linotype" panose="02040502050505030304" pitchFamily="18" charset="0"/>
              </a:rPr>
              <a:t>For treatment Progressive systemic lupus erythematosus and Lupus nephritis</a:t>
            </a:r>
            <a:r>
              <a:rPr lang="sr-Cyrl-RS" dirty="0">
                <a:latin typeface="Palatino Linotype" panose="02040502050505030304" pitchFamily="18" charset="0"/>
              </a:rPr>
              <a:t>, </a:t>
            </a:r>
            <a:r>
              <a:rPr lang="en-US" dirty="0">
                <a:latin typeface="Palatino Linotype" panose="02040502050505030304" pitchFamily="18" charset="0"/>
              </a:rPr>
              <a:t>Pemphigus , Psoriasis</a:t>
            </a:r>
            <a:r>
              <a:rPr lang="sr-Cyrl-RS" dirty="0">
                <a:latin typeface="Palatino Linotype" panose="02040502050505030304" pitchFamily="18" charset="0"/>
              </a:rPr>
              <a:t>, </a:t>
            </a:r>
            <a:r>
              <a:rPr lang="en-US" dirty="0">
                <a:latin typeface="Palatino Linotype" panose="02040502050505030304" pitchFamily="18" charset="0"/>
              </a:rPr>
              <a:t>Vasculitis of small blood vessels</a:t>
            </a:r>
            <a:r>
              <a:rPr lang="sr-Cyrl-RS" dirty="0">
                <a:latin typeface="Palatino Linotype" panose="02040502050505030304" pitchFamily="18" charset="0"/>
              </a:rPr>
              <a:t>, </a:t>
            </a:r>
            <a:r>
              <a:rPr lang="en-US" dirty="0">
                <a:latin typeface="Palatino Linotype" panose="02040502050505030304" pitchFamily="18" charset="0"/>
              </a:rPr>
              <a:t>Idiopathic thrombocytopenic purple</a:t>
            </a:r>
            <a:r>
              <a:rPr lang="sr-Cyrl-RS" dirty="0">
                <a:latin typeface="Palatino Linotype" panose="02040502050505030304" pitchFamily="18" charset="0"/>
              </a:rPr>
              <a:t>, </a:t>
            </a:r>
            <a:r>
              <a:rPr lang="en-US" dirty="0">
                <a:latin typeface="Palatino Linotype" panose="02040502050505030304" pitchFamily="18" charset="0"/>
              </a:rPr>
              <a:t>scleroderma</a:t>
            </a:r>
            <a:r>
              <a:rPr lang="sr-Cyrl-RS" dirty="0">
                <a:latin typeface="Palatino Linotype" panose="02040502050505030304" pitchFamily="18" charset="0"/>
              </a:rPr>
              <a:t>.</a:t>
            </a:r>
          </a:p>
          <a:p>
            <a:pPr>
              <a:buFontTx/>
              <a:buChar char="-"/>
            </a:pPr>
            <a:endParaRPr lang="sr-Cyrl-RS" dirty="0">
              <a:latin typeface="Palatino Linotype" panose="02040502050505030304" pitchFamily="18" charset="0"/>
            </a:endParaRPr>
          </a:p>
          <a:p>
            <a:r>
              <a:rPr lang="en-US" b="1" dirty="0">
                <a:latin typeface="Palatino Linotype" panose="02040502050505030304" pitchFamily="18" charset="0"/>
              </a:rPr>
              <a:t>Side effects</a:t>
            </a:r>
            <a:r>
              <a:rPr lang="sr-Cyrl-RS" b="1" dirty="0">
                <a:latin typeface="Palatino Linotype" panose="02040502050505030304" pitchFamily="18" charset="0"/>
              </a:rPr>
              <a:t>:</a:t>
            </a:r>
          </a:p>
          <a:p>
            <a:pPr marL="0" indent="0">
              <a:buNone/>
            </a:pPr>
            <a:r>
              <a:rPr lang="sr-Cyrl-RS" dirty="0">
                <a:latin typeface="Palatino Linotype" panose="02040502050505030304" pitchFamily="18" charset="0"/>
              </a:rPr>
              <a:t>- </a:t>
            </a:r>
            <a:r>
              <a:rPr lang="sr-Latn-CS" dirty="0">
                <a:latin typeface="Palatino Linotype" panose="02040502050505030304" pitchFamily="18" charset="0"/>
              </a:rPr>
              <a:t>nausea , vomiting, discomfort</a:t>
            </a:r>
            <a:r>
              <a:rPr lang="sr-Cyrl-RS" dirty="0">
                <a:latin typeface="Palatino Linotype" panose="02040502050505030304" pitchFamily="18" charset="0"/>
              </a:rPr>
              <a:t>, </a:t>
            </a:r>
            <a:r>
              <a:rPr lang="en-US" dirty="0">
                <a:latin typeface="Palatino Linotype" panose="02040502050505030304" pitchFamily="18" charset="0"/>
              </a:rPr>
              <a:t>abdominal pain and diarrhea;</a:t>
            </a:r>
          </a:p>
          <a:p>
            <a:pPr marL="0" indent="0">
              <a:buNone/>
            </a:pPr>
            <a:r>
              <a:rPr lang="sr-Cyrl-RS" dirty="0">
                <a:latin typeface="Palatino Linotype" panose="02040502050505030304" pitchFamily="18" charset="0"/>
              </a:rPr>
              <a:t>- </a:t>
            </a:r>
            <a:r>
              <a:rPr lang="en-US" dirty="0">
                <a:latin typeface="Palatino Linotype" panose="02040502050505030304" pitchFamily="18" charset="0"/>
              </a:rPr>
              <a:t>fatigue , headache, malaise</a:t>
            </a:r>
            <a:r>
              <a:rPr lang="sr-Cyrl-RS" dirty="0">
                <a:latin typeface="Palatino Linotype" panose="02040502050505030304" pitchFamily="18" charset="0"/>
              </a:rPr>
              <a:t>.</a:t>
            </a:r>
            <a:endParaRPr lang="en-US" dirty="0">
              <a:latin typeface="Palatino Linotype" panose="02040502050505030304" pitchFamily="18" charset="0"/>
            </a:endParaRPr>
          </a:p>
          <a:p>
            <a:pPr marL="0" indent="0">
              <a:buNone/>
            </a:pPr>
            <a:r>
              <a:rPr lang="sr-Cyrl-RS" dirty="0">
                <a:latin typeface="Palatino Linotype" panose="02040502050505030304" pitchFamily="18" charset="0"/>
              </a:rPr>
              <a:t>- </a:t>
            </a:r>
            <a:r>
              <a:rPr lang="en-US" dirty="0">
                <a:latin typeface="Palatino Linotype" panose="02040502050505030304" pitchFamily="18" charset="0"/>
              </a:rPr>
              <a:t>opportunistic infections, as well as reactivation of latent viral infections</a:t>
            </a:r>
            <a:r>
              <a:rPr lang="sr-Cyrl-RS" dirty="0">
                <a:latin typeface="Palatino Linotype" panose="02040502050505030304" pitchFamily="18" charset="0"/>
              </a:rPr>
              <a:t>. </a:t>
            </a:r>
          </a:p>
          <a:p>
            <a:pPr marL="0" indent="0">
              <a:buNone/>
            </a:pPr>
            <a:r>
              <a:rPr lang="sr-Cyrl-RS" dirty="0">
                <a:latin typeface="Palatino Linotype" panose="02040502050505030304" pitchFamily="18" charset="0"/>
              </a:rPr>
              <a:t>- </a:t>
            </a:r>
            <a:r>
              <a:rPr lang="en-US" dirty="0">
                <a:latin typeface="Palatino Linotype" panose="02040502050505030304" pitchFamily="18" charset="0"/>
              </a:rPr>
              <a:t>congenital malformations and therefore contraindicated his application in pregnancy</a:t>
            </a:r>
            <a:r>
              <a:rPr lang="sr-Cyrl-RS" dirty="0">
                <a:latin typeface="Palatino Linotype" panose="02040502050505030304" pitchFamily="18" charset="0"/>
              </a:rPr>
              <a:t>. </a:t>
            </a:r>
            <a:endParaRPr lang="en-US" dirty="0">
              <a:latin typeface="Palatino Linotype" panose="02040502050505030304" pitchFamily="18" charset="0"/>
            </a:endParaRPr>
          </a:p>
          <a:p>
            <a:endParaRPr lang="en-US" dirty="0"/>
          </a:p>
          <a:p>
            <a:pPr>
              <a:buFontTx/>
              <a:buChar char="-"/>
            </a:pPr>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Mycophenolate </a:t>
            </a:r>
            <a:r>
              <a:rPr lang="en-US" sz="3200" b="1" dirty="0" err="1">
                <a:solidFill>
                  <a:prstClr val="black"/>
                </a:solidFill>
                <a:latin typeface="Palatino Linotype" panose="02040502050505030304" pitchFamily="18" charset="0"/>
              </a:rPr>
              <a:t>Mofethyl</a:t>
            </a:r>
            <a:r>
              <a:rPr lang="en-US" sz="3200" b="1" dirty="0">
                <a:solidFill>
                  <a:prstClr val="black"/>
                </a:solidFill>
                <a:latin typeface="Palatino Linotype" panose="02040502050505030304" pitchFamily="18" charset="0"/>
              </a:rPr>
              <a:t>- Therapeutic Application and Side Effects</a:t>
            </a:r>
          </a:p>
        </p:txBody>
      </p:sp>
    </p:spTree>
    <p:extLst>
      <p:ext uri="{BB962C8B-B14F-4D97-AF65-F5344CB8AC3E}">
        <p14:creationId xmlns:p14="http://schemas.microsoft.com/office/powerpoint/2010/main" val="1436862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6881" y="1388897"/>
            <a:ext cx="10039065" cy="4351338"/>
          </a:xfrm>
        </p:spPr>
        <p:txBody>
          <a:bodyPr>
            <a:normAutofit fontScale="25000" lnSpcReduction="20000"/>
          </a:bodyPr>
          <a:lstStyle/>
          <a:p>
            <a:r>
              <a:rPr lang="en-US" sz="8000" dirty="0">
                <a:latin typeface="Palatino Linotype" panose="02040502050505030304" pitchFamily="18" charset="0"/>
              </a:rPr>
              <a:t>Thalidomide is a drug used in the treatment of</a:t>
            </a:r>
            <a:r>
              <a:rPr lang="ru-RU" sz="8000" dirty="0">
                <a:latin typeface="Palatino Linotype" panose="02040502050505030304" pitchFamily="18" charset="0"/>
              </a:rPr>
              <a:t> </a:t>
            </a:r>
            <a:r>
              <a:rPr lang="en-US" sz="8000" dirty="0">
                <a:latin typeface="Palatino Linotype" panose="02040502050505030304" pitchFamily="18" charset="0"/>
              </a:rPr>
              <a:t>multiple myeloma</a:t>
            </a:r>
            <a:r>
              <a:rPr lang="ru-RU" sz="8000" dirty="0">
                <a:latin typeface="Palatino Linotype" panose="02040502050505030304" pitchFamily="18" charset="0"/>
              </a:rPr>
              <a:t>, </a:t>
            </a:r>
            <a:r>
              <a:rPr lang="en-US" sz="8000" dirty="0">
                <a:latin typeface="Palatino Linotype" panose="02040502050505030304" pitchFamily="18" charset="0"/>
              </a:rPr>
              <a:t>some forms of leprosy in patients</a:t>
            </a:r>
            <a:r>
              <a:rPr lang="ru-RU" sz="8000" dirty="0">
                <a:latin typeface="Palatino Linotype" panose="02040502050505030304" pitchFamily="18" charset="0"/>
              </a:rPr>
              <a:t> </a:t>
            </a:r>
            <a:r>
              <a:rPr lang="en-US" sz="8000" dirty="0">
                <a:latin typeface="Palatino Linotype" panose="02040502050505030304" pitchFamily="18" charset="0"/>
              </a:rPr>
              <a:t>who are resistant to standard therapy</a:t>
            </a:r>
            <a:r>
              <a:rPr lang="ru-RU" sz="8000" dirty="0">
                <a:latin typeface="Palatino Linotype" panose="02040502050505030304" pitchFamily="18" charset="0"/>
              </a:rPr>
              <a:t>.</a:t>
            </a:r>
          </a:p>
          <a:p>
            <a:r>
              <a:rPr lang="en-US" sz="8000" dirty="0">
                <a:latin typeface="Palatino Linotype" panose="02040502050505030304" pitchFamily="18" charset="0"/>
              </a:rPr>
              <a:t>Can be used</a:t>
            </a:r>
            <a:r>
              <a:rPr lang="sr-Cyrl-RS" sz="8000" dirty="0">
                <a:latin typeface="Palatino Linotype" panose="02040502050505030304" pitchFamily="18" charset="0"/>
              </a:rPr>
              <a:t>, </a:t>
            </a:r>
            <a:r>
              <a:rPr lang="en-US" sz="8000" dirty="0">
                <a:latin typeface="Palatino Linotype" panose="02040502050505030304" pitchFamily="18" charset="0"/>
              </a:rPr>
              <a:t>Because of the many unwanted effects, only</a:t>
            </a:r>
            <a:r>
              <a:rPr lang="sr-Cyrl-RS" sz="8000" dirty="0">
                <a:latin typeface="Palatino Linotype" panose="02040502050505030304" pitchFamily="18" charset="0"/>
              </a:rPr>
              <a:t> ,,</a:t>
            </a:r>
            <a:r>
              <a:rPr lang="en-US" sz="8000" dirty="0">
                <a:latin typeface="Palatino Linotype" panose="02040502050505030304" pitchFamily="18" charset="0"/>
              </a:rPr>
              <a:t> the third choice medicine</a:t>
            </a:r>
            <a:r>
              <a:rPr lang="sr-Cyrl-RS" sz="8000" dirty="0">
                <a:latin typeface="Palatino Linotype" panose="02040502050505030304" pitchFamily="18" charset="0"/>
              </a:rPr>
              <a:t>“,</a:t>
            </a:r>
            <a:r>
              <a:rPr lang="en-US" sz="8000" dirty="0">
                <a:latin typeface="Palatino Linotype" panose="02040502050505030304" pitchFamily="18" charset="0"/>
              </a:rPr>
              <a:t> in the treatment of reactions </a:t>
            </a:r>
            <a:r>
              <a:rPr lang="sr-Cyrl-RS" sz="8000" dirty="0">
                <a:latin typeface="Palatino Linotype" panose="02040502050505030304" pitchFamily="18" charset="0"/>
              </a:rPr>
              <a:t>,,</a:t>
            </a:r>
            <a:r>
              <a:rPr lang="en-US" sz="8000" dirty="0">
                <a:latin typeface="Palatino Linotype" panose="02040502050505030304" pitchFamily="18" charset="0"/>
              </a:rPr>
              <a:t>Graft against the host</a:t>
            </a:r>
            <a:r>
              <a:rPr lang="sr-Cyrl-RS" sz="8000" dirty="0">
                <a:latin typeface="Palatino Linotype" panose="02040502050505030304" pitchFamily="18" charset="0"/>
              </a:rPr>
              <a:t>“</a:t>
            </a:r>
            <a:r>
              <a:rPr lang="en-US" sz="8000" dirty="0">
                <a:latin typeface="Palatino Linotype" panose="02040502050505030304" pitchFamily="18" charset="0"/>
              </a:rPr>
              <a:t> when others immuno-suppressive drugs were not effective.</a:t>
            </a:r>
            <a:r>
              <a:rPr lang="sr-Cyrl-RS" sz="8000" dirty="0">
                <a:latin typeface="Palatino Linotype" panose="02040502050505030304" pitchFamily="18" charset="0"/>
              </a:rPr>
              <a:t>.</a:t>
            </a:r>
          </a:p>
          <a:p>
            <a:r>
              <a:rPr lang="en-US" sz="8000" dirty="0">
                <a:latin typeface="Palatino Linotype" panose="02040502050505030304" pitchFamily="18" charset="0"/>
              </a:rPr>
              <a:t>It is believed that it can inhibit angiogenesis</a:t>
            </a:r>
            <a:r>
              <a:rPr lang="sr-Cyrl-RS" sz="8000" dirty="0">
                <a:latin typeface="Palatino Linotype" panose="02040502050505030304" pitchFamily="18" charset="0"/>
              </a:rPr>
              <a:t>, </a:t>
            </a:r>
            <a:r>
              <a:rPr lang="en-US" sz="8000" dirty="0">
                <a:latin typeface="Palatino Linotype" panose="02040502050505030304" pitchFamily="18" charset="0"/>
              </a:rPr>
              <a:t>it has a teratogenic effect.</a:t>
            </a:r>
            <a:r>
              <a:rPr lang="sr-Cyrl-RS" sz="8000" dirty="0">
                <a:latin typeface="Palatino Linotype" panose="02040502050505030304" pitchFamily="18" charset="0"/>
              </a:rPr>
              <a:t> </a:t>
            </a:r>
            <a:r>
              <a:rPr lang="en-US" sz="8000" dirty="0">
                <a:latin typeface="Palatino Linotype" panose="02040502050505030304" pitchFamily="18" charset="0"/>
              </a:rPr>
              <a:t>In addition, it affects on creating reactive mediators of oxygen and can modulate inflammation</a:t>
            </a:r>
            <a:r>
              <a:rPr lang="sr-Cyrl-RS" sz="8000" dirty="0">
                <a:latin typeface="Palatino Linotype" panose="02040502050505030304" pitchFamily="18" charset="0"/>
              </a:rPr>
              <a:t>. </a:t>
            </a:r>
            <a:r>
              <a:rPr lang="en-US" sz="8000" dirty="0">
                <a:latin typeface="Palatino Linotype" panose="02040502050505030304" pitchFamily="18" charset="0"/>
              </a:rPr>
              <a:t>It is an antagonist of androgen receptors, why it can cause gynecomastia and disorder of sexual function of men</a:t>
            </a:r>
            <a:r>
              <a:rPr lang="sr-Cyrl-RS" sz="8000" dirty="0">
                <a:latin typeface="Palatino Linotype" panose="02040502050505030304" pitchFamily="18" charset="0"/>
              </a:rPr>
              <a:t>.</a:t>
            </a:r>
          </a:p>
          <a:p>
            <a:r>
              <a:rPr lang="en-US" sz="8000" dirty="0">
                <a:latin typeface="Palatino Linotype" panose="02040502050505030304" pitchFamily="18" charset="0"/>
              </a:rPr>
              <a:t>Because of the teratogenicity</a:t>
            </a:r>
            <a:r>
              <a:rPr lang="sr-Cyrl-RS" sz="8000" dirty="0">
                <a:latin typeface="Palatino Linotype" panose="02040502050505030304" pitchFamily="18" charset="0"/>
              </a:rPr>
              <a:t>, </a:t>
            </a:r>
            <a:r>
              <a:rPr lang="en-US" sz="8000" dirty="0">
                <a:latin typeface="Palatino Linotype" panose="02040502050505030304" pitchFamily="18" charset="0"/>
              </a:rPr>
              <a:t>thalidomide should not be used in pregnancy and during breastfeeding. Contraindicated in humans, when in the near future they are planning offspring.</a:t>
            </a:r>
            <a:r>
              <a:rPr lang="sr-Cyrl-RS" sz="8000" dirty="0">
                <a:latin typeface="Palatino Linotype" panose="02040502050505030304" pitchFamily="18" charset="0"/>
              </a:rPr>
              <a:t> </a:t>
            </a:r>
          </a:p>
          <a:p>
            <a:r>
              <a:rPr lang="en-US" sz="8000" b="1" dirty="0">
                <a:latin typeface="Palatino Linotype" panose="02040502050505030304" pitchFamily="18" charset="0"/>
              </a:rPr>
              <a:t>Side effects</a:t>
            </a:r>
            <a:r>
              <a:rPr lang="sr-Cyrl-RS" sz="8000" dirty="0">
                <a:latin typeface="Palatino Linotype" panose="02040502050505030304" pitchFamily="18" charset="0"/>
              </a:rPr>
              <a:t>:  </a:t>
            </a:r>
          </a:p>
          <a:p>
            <a:pPr>
              <a:buFontTx/>
              <a:buChar char="-"/>
            </a:pPr>
            <a:r>
              <a:rPr lang="en-US" sz="8000" dirty="0">
                <a:latin typeface="Palatino Linotype" panose="02040502050505030304" pitchFamily="18" charset="0"/>
              </a:rPr>
              <a:t>Increased propensity for infections, due to immunosuppression.</a:t>
            </a:r>
            <a:r>
              <a:rPr lang="sr-Cyrl-RS" sz="8000" dirty="0">
                <a:latin typeface="Palatino Linotype" panose="02040502050505030304" pitchFamily="18" charset="0"/>
              </a:rPr>
              <a:t> </a:t>
            </a:r>
          </a:p>
          <a:p>
            <a:pPr>
              <a:buFontTx/>
              <a:buChar char="-"/>
            </a:pPr>
            <a:r>
              <a:rPr lang="en-US" sz="8000" dirty="0">
                <a:latin typeface="Palatino Linotype" panose="02040502050505030304" pitchFamily="18" charset="0"/>
              </a:rPr>
              <a:t>Pronounced lymphopenia as well as anemia</a:t>
            </a:r>
            <a:r>
              <a:rPr lang="sr-Cyrl-RS" sz="8000" dirty="0">
                <a:latin typeface="Palatino Linotype" panose="02040502050505030304" pitchFamily="18" charset="0"/>
              </a:rPr>
              <a:t> </a:t>
            </a:r>
            <a:r>
              <a:rPr lang="en-US" sz="8000" dirty="0">
                <a:latin typeface="Palatino Linotype" panose="02040502050505030304" pitchFamily="18" charset="0"/>
              </a:rPr>
              <a:t>and thrombocytopenia with possible occurrences spontaneous bleeding due to thrombocytopenia</a:t>
            </a:r>
            <a:r>
              <a:rPr lang="sr-Cyrl-RS" sz="8000" dirty="0">
                <a:latin typeface="Palatino Linotype" panose="02040502050505030304" pitchFamily="18" charset="0"/>
              </a:rPr>
              <a:t>. </a:t>
            </a:r>
          </a:p>
          <a:p>
            <a:pPr>
              <a:buFontTx/>
              <a:buChar char="-"/>
            </a:pPr>
            <a:r>
              <a:rPr lang="en-US" sz="8000" dirty="0">
                <a:latin typeface="Palatino Linotype" panose="02040502050505030304" pitchFamily="18" charset="0"/>
              </a:rPr>
              <a:t>Peripheral neuropathy may also occur</a:t>
            </a:r>
            <a:r>
              <a:rPr lang="sr-Cyrl-RS" sz="8000" dirty="0">
                <a:latin typeface="Palatino Linotype" panose="02040502050505030304" pitchFamily="18" charset="0"/>
              </a:rPr>
              <a:t>, </a:t>
            </a:r>
            <a:r>
              <a:rPr lang="en-US" sz="8000" dirty="0">
                <a:latin typeface="Palatino Linotype" panose="02040502050505030304" pitchFamily="18" charset="0"/>
              </a:rPr>
              <a:t>fatigue , malaise, drowsiness, rash</a:t>
            </a:r>
            <a:r>
              <a:rPr lang="sr-Cyrl-RS" sz="8000" dirty="0">
                <a:latin typeface="Palatino Linotype" panose="02040502050505030304" pitchFamily="18" charset="0"/>
              </a:rPr>
              <a:t>, </a:t>
            </a:r>
            <a:r>
              <a:rPr lang="en-US" sz="8000" dirty="0">
                <a:latin typeface="Palatino Linotype" panose="02040502050505030304" pitchFamily="18" charset="0"/>
              </a:rPr>
              <a:t>dizziness, pulmonary hypertension, syncope</a:t>
            </a:r>
            <a:r>
              <a:rPr lang="sr-Cyrl-RS" sz="8000" dirty="0">
                <a:latin typeface="Palatino Linotype" panose="02040502050505030304" pitchFamily="18" charset="0"/>
              </a:rPr>
              <a:t>, </a:t>
            </a:r>
            <a:r>
              <a:rPr lang="en-US" sz="8000" dirty="0">
                <a:latin typeface="Palatino Linotype" panose="02040502050505030304" pitchFamily="18" charset="0"/>
              </a:rPr>
              <a:t>bradycardia , gynecomastia</a:t>
            </a:r>
            <a:r>
              <a:rPr lang="sr-Cyrl-RS" sz="8000" dirty="0">
                <a:latin typeface="Palatino Linotype" panose="02040502050505030304" pitchFamily="18" charset="0"/>
              </a:rPr>
              <a:t> </a:t>
            </a:r>
            <a:r>
              <a:rPr lang="en-US" sz="8000" dirty="0">
                <a:latin typeface="Palatino Linotype" panose="02040502050505030304" pitchFamily="18" charset="0"/>
              </a:rPr>
              <a:t>and disorder of sexual function</a:t>
            </a:r>
            <a:r>
              <a:rPr lang="sr-Cyrl-RS" sz="8000" dirty="0">
                <a:latin typeface="Palatino Linotype" panose="02040502050505030304" pitchFamily="18" charset="0"/>
              </a:rPr>
              <a:t>.</a:t>
            </a:r>
          </a:p>
          <a:p>
            <a:endParaRPr lang="en-US" dirty="0"/>
          </a:p>
          <a:p>
            <a:pPr marL="0" indent="0">
              <a:buNone/>
            </a:pPr>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Thalidomide</a:t>
            </a:r>
          </a:p>
        </p:txBody>
      </p:sp>
      <p:pic>
        <p:nvPicPr>
          <p:cNvPr id="5" name="Picture 4"/>
          <p:cNvPicPr>
            <a:picLocks noChangeAspect="1"/>
          </p:cNvPicPr>
          <p:nvPr/>
        </p:nvPicPr>
        <p:blipFill>
          <a:blip r:embed="rId2" cstate="print"/>
          <a:stretch>
            <a:fillRect/>
          </a:stretch>
        </p:blipFill>
        <p:spPr>
          <a:xfrm>
            <a:off x="10096500" y="1105469"/>
            <a:ext cx="2095500" cy="1390650"/>
          </a:xfrm>
          <a:prstGeom prst="rect">
            <a:avLst/>
          </a:prstGeom>
        </p:spPr>
      </p:pic>
    </p:spTree>
    <p:extLst>
      <p:ext uri="{BB962C8B-B14F-4D97-AF65-F5344CB8AC3E}">
        <p14:creationId xmlns:p14="http://schemas.microsoft.com/office/powerpoint/2010/main" val="144200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391605"/>
            <a:ext cx="12192000" cy="2387600"/>
          </a:xfrm>
          <a:solidFill>
            <a:schemeClr val="accent1">
              <a:lumMod val="20000"/>
              <a:lumOff val="80000"/>
            </a:schemeClr>
          </a:solidFill>
        </p:spPr>
        <p:txBody>
          <a:bodyPr>
            <a:normAutofit fontScale="90000"/>
          </a:bodyPr>
          <a:lstStyle/>
          <a:p>
            <a:r>
              <a:rPr lang="sr-Cyrl-RS" sz="3600" b="1" dirty="0">
                <a:latin typeface="Palatino Linotype" panose="02040502050505030304" pitchFamily="18" charset="0"/>
              </a:rPr>
              <a:t>1. </a:t>
            </a:r>
            <a:r>
              <a:rPr lang="en-US" sz="3600" b="1" dirty="0">
                <a:latin typeface="Palatino Linotype" panose="02040502050505030304" pitchFamily="18" charset="0"/>
              </a:rPr>
              <a:t>Immunomodulatory drugs</a:t>
            </a:r>
            <a:br>
              <a:rPr lang="sr-Cyrl-RS" sz="3600" b="1" dirty="0">
                <a:solidFill>
                  <a:srgbClr val="FF0000"/>
                </a:solidFill>
                <a:latin typeface="Palatino Linotype" panose="02040502050505030304" pitchFamily="18" charset="0"/>
              </a:rPr>
            </a:br>
            <a:br>
              <a:rPr lang="en-US" sz="3600" b="1" dirty="0">
                <a:solidFill>
                  <a:srgbClr val="FF0000"/>
                </a:solidFill>
                <a:latin typeface="Palatino Linotype" panose="02040502050505030304" pitchFamily="18" charset="0"/>
              </a:rPr>
            </a:br>
            <a:r>
              <a:rPr lang="sr-Cyrl-RS" sz="3600" b="1" dirty="0">
                <a:solidFill>
                  <a:srgbClr val="FF0000"/>
                </a:solidFill>
                <a:latin typeface="Palatino Linotype" panose="02040502050505030304" pitchFamily="18" charset="0"/>
              </a:rPr>
              <a:t>2. </a:t>
            </a:r>
            <a:r>
              <a:rPr lang="en-US" sz="3600" b="1" dirty="0">
                <a:solidFill>
                  <a:srgbClr val="FF0000"/>
                </a:solidFill>
                <a:latin typeface="Palatino Linotype" panose="02040502050505030304" pitchFamily="18" charset="0"/>
              </a:rPr>
              <a:t>Therapeutic use of cytokines</a:t>
            </a:r>
            <a:br>
              <a:rPr lang="en-US" b="1" dirty="0">
                <a:solidFill>
                  <a:srgbClr val="FF0000"/>
                </a:solidFill>
              </a:rPr>
            </a:br>
            <a:endParaRPr lang="en-US" dirty="0">
              <a:solidFill>
                <a:srgbClr val="FF0000"/>
              </a:solidFill>
            </a:endParaRPr>
          </a:p>
        </p:txBody>
      </p:sp>
      <p:sp>
        <p:nvSpPr>
          <p:cNvPr id="5" name="Subtitle 2"/>
          <p:cNvSpPr>
            <a:spLocks noGrp="1"/>
          </p:cNvSpPr>
          <p:nvPr>
            <p:ph type="subTitle" idx="1"/>
          </p:nvPr>
        </p:nvSpPr>
        <p:spPr>
          <a:xfrm>
            <a:off x="0" y="573206"/>
            <a:ext cx="12192000" cy="546881"/>
          </a:xfrm>
          <a:solidFill>
            <a:schemeClr val="bg1"/>
          </a:solidFill>
        </p:spPr>
        <p:txBody>
          <a:bodyPr/>
          <a:lstStyle/>
          <a:p>
            <a:r>
              <a:rPr lang="en-US" dirty="0">
                <a:effectLst/>
                <a:latin typeface="Palatino Linotype" panose="02040502050505030304" pitchFamily="18" charset="0"/>
                <a:ea typeface="Times New Roman" panose="02020603050405020304" pitchFamily="18" charset="0"/>
              </a:rPr>
              <a:t>TEACHING UNIT 13</a:t>
            </a:r>
            <a:endParaRPr lang="en-US" dirty="0">
              <a:latin typeface="Palatino Linotype" panose="02040502050505030304" pitchFamily="18" charset="0"/>
            </a:endParaRPr>
          </a:p>
        </p:txBody>
      </p:sp>
    </p:spTree>
    <p:extLst>
      <p:ext uri="{BB962C8B-B14F-4D97-AF65-F5344CB8AC3E}">
        <p14:creationId xmlns:p14="http://schemas.microsoft.com/office/powerpoint/2010/main" val="568837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5245" y="1375249"/>
            <a:ext cx="10515600" cy="4351338"/>
          </a:xfrm>
        </p:spPr>
        <p:txBody>
          <a:bodyPr/>
          <a:lstStyle/>
          <a:p>
            <a:r>
              <a:rPr lang="en-US" dirty="0"/>
              <a:t>…</a:t>
            </a:r>
            <a:r>
              <a:rPr lang="en-US" i="1" dirty="0"/>
              <a:t>Let's remember</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Therapeutic Use of Cytokines</a:t>
            </a:r>
          </a:p>
        </p:txBody>
      </p:sp>
      <p:pic>
        <p:nvPicPr>
          <p:cNvPr id="5" name="Picture 4"/>
          <p:cNvPicPr>
            <a:picLocks noChangeAspect="1"/>
          </p:cNvPicPr>
          <p:nvPr/>
        </p:nvPicPr>
        <p:blipFill>
          <a:blip r:embed="rId2" cstate="print"/>
          <a:stretch>
            <a:fillRect/>
          </a:stretch>
        </p:blipFill>
        <p:spPr>
          <a:xfrm>
            <a:off x="390810" y="2091378"/>
            <a:ext cx="4286250" cy="4476750"/>
          </a:xfrm>
          <a:prstGeom prst="rect">
            <a:avLst/>
          </a:prstGeom>
        </p:spPr>
      </p:pic>
      <p:pic>
        <p:nvPicPr>
          <p:cNvPr id="6" name="Picture 5"/>
          <p:cNvPicPr>
            <a:picLocks noChangeAspect="1"/>
          </p:cNvPicPr>
          <p:nvPr/>
        </p:nvPicPr>
        <p:blipFill>
          <a:blip r:embed="rId3" cstate="print"/>
          <a:stretch>
            <a:fillRect/>
          </a:stretch>
        </p:blipFill>
        <p:spPr>
          <a:xfrm>
            <a:off x="6096000" y="1941252"/>
            <a:ext cx="4286250" cy="4476750"/>
          </a:xfrm>
          <a:prstGeom prst="rect">
            <a:avLst/>
          </a:prstGeom>
        </p:spPr>
      </p:pic>
    </p:spTree>
    <p:extLst>
      <p:ext uri="{BB962C8B-B14F-4D97-AF65-F5344CB8AC3E}">
        <p14:creationId xmlns:p14="http://schemas.microsoft.com/office/powerpoint/2010/main" val="171246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289" y="1361602"/>
            <a:ext cx="10939818" cy="5284858"/>
          </a:xfrm>
        </p:spPr>
        <p:txBody>
          <a:bodyPr>
            <a:normAutofit/>
          </a:bodyPr>
          <a:lstStyle/>
          <a:p>
            <a:pPr algn="just">
              <a:lnSpc>
                <a:spcPct val="150000"/>
              </a:lnSpc>
              <a:spcAft>
                <a:spcPts val="0"/>
              </a:spcAft>
            </a:pPr>
            <a:r>
              <a:rPr lang="en-US" sz="2100" dirty="0">
                <a:latin typeface="Palatino Linotype" panose="02040502050505030304" pitchFamily="18" charset="0"/>
                <a:ea typeface="Times New Roman" panose="02020603050405020304" pitchFamily="18" charset="0"/>
                <a:cs typeface="Times New Roman" panose="02020603050405020304" pitchFamily="18" charset="0"/>
              </a:rPr>
              <a:t>Cytokines, their agonists and antagonists</a:t>
            </a:r>
            <a:r>
              <a:rPr lang="sr-Cyrl-RS" sz="2100" dirty="0">
                <a:latin typeface="Palatino Linotype" panose="02040502050505030304" pitchFamily="18" charset="0"/>
                <a:ea typeface="Times New Roman" panose="02020603050405020304" pitchFamily="18" charset="0"/>
                <a:cs typeface="Times New Roman" panose="02020603050405020304" pitchFamily="18" charset="0"/>
              </a:rPr>
              <a:t>, </a:t>
            </a:r>
            <a:r>
              <a:rPr lang="en-US" sz="2100" dirty="0">
                <a:latin typeface="Palatino Linotype" panose="02040502050505030304" pitchFamily="18" charset="0"/>
                <a:ea typeface="Times New Roman" panose="02020603050405020304" pitchFamily="18" charset="0"/>
                <a:cs typeface="Times New Roman" panose="02020603050405020304" pitchFamily="18" charset="0"/>
              </a:rPr>
              <a:t>as well as soluble receptors and inhibitors</a:t>
            </a:r>
            <a:r>
              <a:rPr lang="sr-Cyrl-RS" sz="2100" dirty="0">
                <a:latin typeface="Palatino Linotype" panose="02040502050505030304" pitchFamily="18" charset="0"/>
                <a:ea typeface="Times New Roman" panose="02020603050405020304" pitchFamily="18" charset="0"/>
                <a:cs typeface="Times New Roman" panose="02020603050405020304" pitchFamily="18" charset="0"/>
              </a:rPr>
              <a:t>,</a:t>
            </a:r>
            <a:r>
              <a:rPr lang="en-US" sz="2100" dirty="0">
                <a:latin typeface="Palatino Linotype" panose="02040502050505030304" pitchFamily="18" charset="0"/>
                <a:ea typeface="Times New Roman" panose="02020603050405020304" pitchFamily="18" charset="0"/>
                <a:cs typeface="Times New Roman" panose="02020603050405020304" pitchFamily="18" charset="0"/>
              </a:rPr>
              <a:t> receptor blockers for cytokines</a:t>
            </a:r>
            <a:r>
              <a:rPr lang="sr-Cyrl-RS" sz="2100" dirty="0">
                <a:latin typeface="Palatino Linotype" panose="02040502050505030304" pitchFamily="18" charset="0"/>
                <a:ea typeface="Times New Roman" panose="02020603050405020304" pitchFamily="18" charset="0"/>
                <a:cs typeface="Times New Roman" panose="02020603050405020304" pitchFamily="18" charset="0"/>
              </a:rPr>
              <a:t>, </a:t>
            </a:r>
            <a:r>
              <a:rPr lang="en-US" sz="2100" dirty="0">
                <a:latin typeface="Palatino Linotype" panose="02040502050505030304" pitchFamily="18" charset="0"/>
                <a:ea typeface="Times New Roman" panose="02020603050405020304" pitchFamily="18" charset="0"/>
                <a:cs typeface="Times New Roman" panose="02020603050405020304" pitchFamily="18" charset="0"/>
              </a:rPr>
              <a:t>have been tested in the treatment of many diseases</a:t>
            </a:r>
            <a:r>
              <a:rPr lang="sr-Cyrl-RS" sz="2100" dirty="0">
                <a:latin typeface="Palatino Linotype" panose="02040502050505030304" pitchFamily="18" charset="0"/>
                <a:ea typeface="Times New Roman" panose="02020603050405020304" pitchFamily="18" charset="0"/>
                <a:cs typeface="Times New Roman" panose="02020603050405020304" pitchFamily="18" charset="0"/>
              </a:rPr>
              <a:t>.</a:t>
            </a:r>
          </a:p>
          <a:p>
            <a:pPr algn="just">
              <a:lnSpc>
                <a:spcPct val="150000"/>
              </a:lnSpc>
              <a:spcAft>
                <a:spcPts val="0"/>
              </a:spcAft>
            </a:pPr>
            <a:r>
              <a:rPr lang="en-US" sz="2100" dirty="0">
                <a:latin typeface="Palatino Linotype" panose="02040502050505030304" pitchFamily="18" charset="0"/>
                <a:ea typeface="Calibri" panose="020F0502020204030204" pitchFamily="34" charset="0"/>
                <a:cs typeface="Times New Roman" panose="02020603050405020304" pitchFamily="18" charset="0"/>
              </a:rPr>
              <a:t>Side effects of cytokines are numerous it depends on the patient's condition and from the applied cytokine</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p>
          <a:p>
            <a:pPr algn="just">
              <a:lnSpc>
                <a:spcPct val="150000"/>
              </a:lnSpc>
            </a:pPr>
            <a:r>
              <a:rPr lang="en-US" sz="2100" dirty="0">
                <a:latin typeface="Palatino Linotype" panose="02040502050505030304" pitchFamily="18" charset="0"/>
                <a:ea typeface="Calibri" panose="020F0502020204030204" pitchFamily="34" charset="0"/>
                <a:cs typeface="Times New Roman" panose="02020603050405020304" pitchFamily="18" charset="0"/>
              </a:rPr>
              <a:t>Most often they can lead to</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disturbance of the general state of the organism</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weakness, malaise, drowsiness, fever</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headache, muscle pain</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rash , disorders of the cardiovascular system</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drop in blood pressure, tachycardia</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reduction of arterial blood saturation with oxygen</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bone marrow depression </a:t>
            </a:r>
            <a:r>
              <a:rPr lang="sr-Cyrl-RS" sz="2100" dirty="0">
                <a:latin typeface="Palatino Linotype" panose="02040502050505030304" pitchFamily="18" charset="0"/>
                <a:ea typeface="Calibri" panose="020F0502020204030204" pitchFamily="34" charset="0"/>
                <a:cs typeface="Times New Roman" panose="02020603050405020304" pitchFamily="18" charset="0"/>
              </a:rPr>
              <a:t>(</a:t>
            </a:r>
            <a:r>
              <a:rPr lang="en-US" sz="2100" dirty="0">
                <a:latin typeface="Palatino Linotype" panose="02040502050505030304" pitchFamily="18" charset="0"/>
                <a:ea typeface="Calibri" panose="020F0502020204030204" pitchFamily="34" charset="0"/>
                <a:cs typeface="Times New Roman" panose="02020603050405020304" pitchFamily="18" charset="0"/>
              </a:rPr>
              <a:t>leukopenia, anemia</a:t>
            </a:r>
            <a:r>
              <a:rPr lang="sr-Cyrl-RS" sz="2100" dirty="0">
                <a:latin typeface="Palatino Linotype" panose="02040502050505030304" pitchFamily="18" charset="0"/>
                <a:ea typeface="Calibri" panose="020F0502020204030204" pitchFamily="34" charset="0"/>
                <a:cs typeface="Times New Roman" panose="02020603050405020304" pitchFamily="18" charset="0"/>
              </a:rPr>
              <a:t>), </a:t>
            </a:r>
            <a:r>
              <a:rPr lang="en-US" sz="2100" dirty="0">
                <a:latin typeface="Palatino Linotype" panose="02040502050505030304" pitchFamily="18" charset="0"/>
                <a:ea typeface="Calibri" panose="020F0502020204030204" pitchFamily="34" charset="0"/>
                <a:cs typeface="Times New Roman" panose="02020603050405020304" pitchFamily="18" charset="0"/>
              </a:rPr>
              <a:t>disorders of thyroid and liver function</a:t>
            </a:r>
            <a:r>
              <a:rPr lang="sr-Cyrl-RS" sz="2100" dirty="0">
                <a:latin typeface="Palatino Linotype" panose="02040502050505030304" pitchFamily="18" charset="0"/>
                <a:ea typeface="Calibri" panose="020F0502020204030204" pitchFamily="34" charset="0"/>
                <a:cs typeface="Times New Roman" panose="02020603050405020304" pitchFamily="18" charset="0"/>
              </a:rPr>
              <a:t>.</a:t>
            </a:r>
            <a:endParaRPr lang="en-US" sz="2100" dirty="0">
              <a:latin typeface="Palatino Linotype" panose="02040502050505030304" pitchFamily="18" charset="0"/>
              <a:ea typeface="Calibri" panose="020F0502020204030204" pitchFamily="34" charset="0"/>
              <a:cs typeface="Times New Roman" panose="0202060305040502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prstClr val="black"/>
                </a:solidFill>
                <a:latin typeface="Palatino Linotype" panose="02040502050505030304" pitchFamily="18" charset="0"/>
              </a:rPr>
              <a:t>Therapeutic Use of Cytokines</a:t>
            </a:r>
          </a:p>
        </p:txBody>
      </p:sp>
    </p:spTree>
    <p:extLst>
      <p:ext uri="{BB962C8B-B14F-4D97-AF65-F5344CB8AC3E}">
        <p14:creationId xmlns:p14="http://schemas.microsoft.com/office/powerpoint/2010/main" val="666435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3233" y="2016695"/>
            <a:ext cx="10515600" cy="3087568"/>
          </a:xfrm>
        </p:spPr>
        <p:txBody>
          <a:bodyPr>
            <a:normAutofit fontScale="85000" lnSpcReduction="20000"/>
          </a:bodyPr>
          <a:lstStyle/>
          <a:p>
            <a:pPr algn="just"/>
            <a:r>
              <a:rPr lang="en-US" dirty="0">
                <a:latin typeface="Palatino Linotype" panose="02040502050505030304" pitchFamily="18" charset="0"/>
              </a:rPr>
              <a:t>Competitive inhibition of receptors</a:t>
            </a:r>
            <a:r>
              <a:rPr lang="sr-Cyrl-RS" dirty="0">
                <a:latin typeface="Palatino Linotype" panose="02040502050505030304" pitchFamily="18" charset="0"/>
              </a:rPr>
              <a:t> </a:t>
            </a:r>
            <a:r>
              <a:rPr lang="en-US" dirty="0">
                <a:latin typeface="Palatino Linotype" panose="02040502050505030304" pitchFamily="18" charset="0"/>
              </a:rPr>
              <a:t>for inflammatory cytokines</a:t>
            </a:r>
            <a:endParaRPr lang="sr-Cyrl-RS" dirty="0">
              <a:latin typeface="Palatino Linotype" panose="02040502050505030304" pitchFamily="18" charset="0"/>
            </a:endParaRPr>
          </a:p>
          <a:p>
            <a:pPr marL="0" indent="0" algn="just">
              <a:buNone/>
            </a:pPr>
            <a:endParaRPr lang="sr-Cyrl-RS" dirty="0">
              <a:latin typeface="Palatino Linotype" panose="02040502050505030304" pitchFamily="18" charset="0"/>
            </a:endParaRPr>
          </a:p>
          <a:p>
            <a:pPr algn="just"/>
            <a:r>
              <a:rPr lang="en-US" dirty="0">
                <a:latin typeface="Palatino Linotype" panose="02040502050505030304" pitchFamily="18" charset="0"/>
              </a:rPr>
              <a:t>Therapeutic use of soluble receptors</a:t>
            </a:r>
          </a:p>
          <a:p>
            <a:pPr marL="0" indent="0" algn="just">
              <a:buNone/>
            </a:pPr>
            <a:endParaRPr lang="sr-Cyrl-RS" dirty="0">
              <a:latin typeface="Palatino Linotype" panose="02040502050505030304" pitchFamily="18" charset="0"/>
            </a:endParaRPr>
          </a:p>
          <a:p>
            <a:pPr algn="just"/>
            <a:r>
              <a:rPr lang="en-US" dirty="0">
                <a:latin typeface="Palatino Linotype" panose="02040502050505030304" pitchFamily="18" charset="0"/>
              </a:rPr>
              <a:t>Therapeutic application of antagonist of inflammatory cytokines.</a:t>
            </a:r>
            <a:endParaRPr lang="sr-Cyrl-RS" dirty="0">
              <a:latin typeface="Palatino Linotype" panose="02040502050505030304" pitchFamily="18" charset="0"/>
            </a:endParaRPr>
          </a:p>
          <a:p>
            <a:pPr marL="0" indent="0" algn="just">
              <a:buNone/>
            </a:pPr>
            <a:endParaRPr lang="sr-Cyrl-RS" dirty="0">
              <a:latin typeface="Palatino Linotype" panose="02040502050505030304" pitchFamily="18" charset="0"/>
            </a:endParaRPr>
          </a:p>
          <a:p>
            <a:pPr algn="just"/>
            <a:r>
              <a:rPr lang="en-US" dirty="0">
                <a:latin typeface="Palatino Linotype" panose="02040502050505030304" pitchFamily="18" charset="0"/>
              </a:rPr>
              <a:t>Therapeutic application of anti-inflammation</a:t>
            </a:r>
            <a:r>
              <a:rPr lang="sr-Cyrl-RS" dirty="0">
                <a:latin typeface="Palatino Linotype" panose="02040502050505030304" pitchFamily="18" charset="0"/>
              </a:rPr>
              <a:t> </a:t>
            </a:r>
            <a:r>
              <a:rPr lang="en-US" dirty="0">
                <a:latin typeface="Palatino Linotype" panose="02040502050505030304" pitchFamily="18" charset="0"/>
              </a:rPr>
              <a:t>and immunosuppressive cytokines</a:t>
            </a:r>
            <a:r>
              <a:rPr lang="sr-Cyrl-RS" dirty="0">
                <a:latin typeface="Palatino Linotype" panose="02040502050505030304" pitchFamily="18" charset="0"/>
              </a:rPr>
              <a:t> </a:t>
            </a:r>
            <a:endParaRPr lang="en-US"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3200" b="1" dirty="0">
                <a:latin typeface="Palatino Linotype" panose="02040502050505030304" pitchFamily="18" charset="0"/>
                <a:ea typeface="Calibri" panose="020F0502020204030204" pitchFamily="34" charset="0"/>
                <a:cs typeface="Times New Roman" panose="02020603050405020304" pitchFamily="18" charset="0"/>
              </a:rPr>
              <a:t>Therapeutic Application of Cytokines in the Treatment of Autoimmune Diseases</a:t>
            </a:r>
            <a:r>
              <a:rPr lang="sr-Cyrl-RS" sz="3200" b="1" dirty="0">
                <a:latin typeface="Palatino Linotype" panose="02040502050505030304" pitchFamily="18" charset="0"/>
                <a:ea typeface="Calibri" panose="020F0502020204030204" pitchFamily="34" charset="0"/>
                <a:cs typeface="Times New Roman" panose="02020603050405020304" pitchFamily="18" charset="0"/>
              </a:rPr>
              <a:t> </a:t>
            </a:r>
            <a:endParaRPr lang="en-US" sz="24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31151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3200" b="1" dirty="0">
                <a:latin typeface="Palatino Linotype" panose="02040502050505030304" pitchFamily="18" charset="0"/>
                <a:ea typeface="Calibri" panose="020F0502020204030204" pitchFamily="34" charset="0"/>
                <a:cs typeface="Times New Roman" panose="02020603050405020304" pitchFamily="18" charset="0"/>
              </a:rPr>
              <a:t>Therapeutic Application of</a:t>
            </a:r>
            <a:r>
              <a:rPr lang="sr-Cyrl-RS" sz="3200" b="1" dirty="0">
                <a:latin typeface="Palatino Linotype" panose="02040502050505030304" pitchFamily="18" charset="0"/>
                <a:ea typeface="Calibri" panose="020F0502020204030204" pitchFamily="34" charset="0"/>
                <a:cs typeface="Times New Roman" panose="02020603050405020304" pitchFamily="18" charset="0"/>
              </a:rPr>
              <a:t> </a:t>
            </a:r>
            <a:r>
              <a:rPr lang="sr-Cyrl-RS" sz="3200" b="1" dirty="0">
                <a:latin typeface="Palatino Linotype" panose="02040502050505030304" pitchFamily="18" charset="0"/>
                <a:ea typeface="Calibri" panose="020F0502020204030204" pitchFamily="34" charset="0"/>
              </a:rPr>
              <a:t>IFN–ß </a:t>
            </a:r>
            <a:r>
              <a:rPr lang="en-US" sz="3200" b="1" dirty="0">
                <a:latin typeface="Palatino Linotype" panose="02040502050505030304" pitchFamily="18" charset="0"/>
                <a:ea typeface="Calibri" panose="020F0502020204030204" pitchFamily="34" charset="0"/>
              </a:rPr>
              <a:t>in the Treatment of Multiple Sclerosis</a:t>
            </a:r>
          </a:p>
        </p:txBody>
      </p:sp>
      <p:pic>
        <p:nvPicPr>
          <p:cNvPr id="8" name="Picture 7"/>
          <p:cNvPicPr>
            <a:picLocks noChangeAspect="1"/>
          </p:cNvPicPr>
          <p:nvPr/>
        </p:nvPicPr>
        <p:blipFill>
          <a:blip r:embed="rId2" cstate="print"/>
          <a:stretch>
            <a:fillRect/>
          </a:stretch>
        </p:blipFill>
        <p:spPr>
          <a:xfrm>
            <a:off x="2852381" y="1105469"/>
            <a:ext cx="6246691" cy="5705311"/>
          </a:xfrm>
          <a:prstGeom prst="rect">
            <a:avLst/>
          </a:prstGeom>
        </p:spPr>
      </p:pic>
      <p:sp>
        <p:nvSpPr>
          <p:cNvPr id="9" name="Oval 8"/>
          <p:cNvSpPr/>
          <p:nvPr/>
        </p:nvSpPr>
        <p:spPr>
          <a:xfrm>
            <a:off x="3739486" y="1501256"/>
            <a:ext cx="709684" cy="40943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1379941"/>
            <a:ext cx="2852380" cy="4524315"/>
          </a:xfrm>
          <a:prstGeom prst="rect">
            <a:avLst/>
          </a:prstGeom>
        </p:spPr>
        <p:txBody>
          <a:bodyPr wrap="square">
            <a:spAutoFit/>
          </a:bodyPr>
          <a:lstStyle/>
          <a:p>
            <a:r>
              <a:rPr lang="en-US" b="1" dirty="0">
                <a:latin typeface="Palatino Linotype" panose="02040502050505030304" pitchFamily="18" charset="0"/>
                <a:ea typeface="SimHei" panose="02010609060101010101" pitchFamily="49" charset="-122"/>
              </a:rPr>
              <a:t>Mechanism of fact</a:t>
            </a:r>
            <a:r>
              <a:rPr lang="sr-Cyrl-RS" b="1" dirty="0">
                <a:latin typeface="Palatino Linotype" panose="02040502050505030304" pitchFamily="18" charset="0"/>
                <a:ea typeface="SimHei" panose="02010609060101010101" pitchFamily="49" charset="-122"/>
              </a:rPr>
              <a:t>:</a:t>
            </a:r>
          </a:p>
          <a:p>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Inhibition of activation and proliferation</a:t>
            </a:r>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of T</a:t>
            </a:r>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cells</a:t>
            </a:r>
            <a:r>
              <a:rPr lang="sr-Cyrl-RS" dirty="0">
                <a:latin typeface="Palatino Linotype" panose="02040502050505030304" pitchFamily="18" charset="0"/>
                <a:ea typeface="SimHei" panose="02010609060101010101" pitchFamily="49" charset="-122"/>
              </a:rPr>
              <a:t> </a:t>
            </a:r>
          </a:p>
          <a:p>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Induction of apoptosis of autoreactive T cells</a:t>
            </a:r>
            <a:r>
              <a:rPr lang="sr-Cyrl-RS" dirty="0">
                <a:latin typeface="Palatino Linotype" panose="02040502050505030304" pitchFamily="18" charset="0"/>
                <a:ea typeface="SimHei" panose="02010609060101010101" pitchFamily="49" charset="-122"/>
              </a:rPr>
              <a:t> </a:t>
            </a:r>
          </a:p>
          <a:p>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Induction of regulatory T cell proliferation</a:t>
            </a:r>
            <a:r>
              <a:rPr lang="sr-Cyrl-RS" dirty="0">
                <a:latin typeface="Palatino Linotype" panose="02040502050505030304" pitchFamily="18" charset="0"/>
                <a:ea typeface="SimHei" panose="02010609060101010101" pitchFamily="49" charset="-122"/>
              </a:rPr>
              <a:t>, </a:t>
            </a:r>
          </a:p>
          <a:p>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Inhibition of leukocyte migration</a:t>
            </a:r>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through the blood-brain barrier</a:t>
            </a:r>
            <a:r>
              <a:rPr lang="sr-Cyrl-RS" dirty="0">
                <a:latin typeface="Palatino Linotype" panose="02040502050505030304" pitchFamily="18" charset="0"/>
                <a:ea typeface="SimHei" panose="02010609060101010101" pitchFamily="49" charset="-122"/>
              </a:rPr>
              <a:t>, </a:t>
            </a:r>
          </a:p>
          <a:p>
            <a:r>
              <a:rPr lang="sr-Cyrl-RS" dirty="0">
                <a:latin typeface="Palatino Linotype" panose="02040502050505030304" pitchFamily="18" charset="0"/>
                <a:ea typeface="SimHei" panose="02010609060101010101" pitchFamily="49" charset="-122"/>
              </a:rPr>
              <a:t>- </a:t>
            </a:r>
            <a:r>
              <a:rPr lang="en-US" dirty="0">
                <a:latin typeface="Palatino Linotype" panose="02040502050505030304" pitchFamily="18" charset="0"/>
                <a:ea typeface="SimHei" panose="02010609060101010101" pitchFamily="49" charset="-122"/>
              </a:rPr>
              <a:t>Modulation of the activities of others inflammatory cytokines and a direct anti-viral effect</a:t>
            </a:r>
            <a:endParaRPr lang="en-US" sz="2800" dirty="0">
              <a:latin typeface="Palatino Linotype" panose="02040502050505030304" pitchFamily="18" charset="0"/>
              <a:ea typeface="SimHei" panose="02010609060101010101" pitchFamily="49" charset="-122"/>
            </a:endParaRPr>
          </a:p>
        </p:txBody>
      </p:sp>
      <p:sp>
        <p:nvSpPr>
          <p:cNvPr id="11" name="TextBox 10"/>
          <p:cNvSpPr txBox="1"/>
          <p:nvPr/>
        </p:nvSpPr>
        <p:spPr>
          <a:xfrm>
            <a:off x="9348716" y="3791907"/>
            <a:ext cx="2306471" cy="2031325"/>
          </a:xfrm>
          <a:prstGeom prst="rect">
            <a:avLst/>
          </a:prstGeom>
          <a:noFill/>
        </p:spPr>
        <p:txBody>
          <a:bodyPr wrap="square" rtlCol="0">
            <a:spAutoFit/>
          </a:bodyPr>
          <a:lstStyle/>
          <a:p>
            <a:r>
              <a:rPr lang="en-US" b="1" dirty="0">
                <a:latin typeface="Palatino Linotype" panose="02040502050505030304" pitchFamily="18" charset="0"/>
              </a:rPr>
              <a:t>Side effects:</a:t>
            </a:r>
          </a:p>
          <a:p>
            <a:r>
              <a:rPr lang="en-US" dirty="0" err="1">
                <a:latin typeface="Palatino Linotype" panose="02040502050505030304" pitchFamily="18" charset="0"/>
              </a:rPr>
              <a:t>Symtoms</a:t>
            </a:r>
            <a:r>
              <a:rPr lang="en-US" dirty="0">
                <a:latin typeface="Palatino Linotype" panose="02040502050505030304" pitchFamily="18" charset="0"/>
              </a:rPr>
              <a:t> similar to the flu</a:t>
            </a:r>
            <a:r>
              <a:rPr lang="sr-Cyrl-RS" dirty="0">
                <a:latin typeface="Palatino Linotype" panose="02040502050505030304" pitchFamily="18" charset="0"/>
              </a:rPr>
              <a:t> (</a:t>
            </a:r>
            <a:r>
              <a:rPr lang="en-US" dirty="0">
                <a:latin typeface="Palatino Linotype" panose="02040502050505030304" pitchFamily="18" charset="0"/>
              </a:rPr>
              <a:t>headache, malaise, fatigue</a:t>
            </a:r>
            <a:r>
              <a:rPr lang="sr-Cyrl-RS" dirty="0">
                <a:latin typeface="Palatino Linotype" panose="02040502050505030304" pitchFamily="18" charset="0"/>
              </a:rPr>
              <a:t>) </a:t>
            </a:r>
          </a:p>
          <a:p>
            <a:r>
              <a:rPr lang="en-US" dirty="0">
                <a:latin typeface="Palatino Linotype" panose="02040502050505030304" pitchFamily="18" charset="0"/>
              </a:rPr>
              <a:t>Symptoms similar to depression</a:t>
            </a:r>
            <a:r>
              <a:rPr lang="sr-Cyrl-RS" dirty="0">
                <a:latin typeface="Palatino Linotype" panose="02040502050505030304" pitchFamily="18" charset="0"/>
              </a:rPr>
              <a:t>(</a:t>
            </a:r>
            <a:r>
              <a:rPr lang="en-US" dirty="0">
                <a:latin typeface="Palatino Linotype" panose="02040502050505030304" pitchFamily="18" charset="0"/>
              </a:rPr>
              <a:t>listlessness, loss of appetite</a:t>
            </a:r>
            <a:r>
              <a:rPr lang="sr-Cyrl-RS" dirty="0">
                <a:latin typeface="Palatino Linotype" panose="02040502050505030304" pitchFamily="18" charset="0"/>
              </a:rPr>
              <a:t>)</a:t>
            </a:r>
            <a:endParaRPr lang="en-US" dirty="0">
              <a:latin typeface="Palatino Linotype" panose="02040502050505030304" pitchFamily="18" charset="0"/>
            </a:endParaRPr>
          </a:p>
        </p:txBody>
      </p:sp>
      <p:pic>
        <p:nvPicPr>
          <p:cNvPr id="12" name="Picture 11"/>
          <p:cNvPicPr>
            <a:picLocks noChangeAspect="1"/>
          </p:cNvPicPr>
          <p:nvPr/>
        </p:nvPicPr>
        <p:blipFill>
          <a:blip r:embed="rId3" cstate="print"/>
          <a:stretch>
            <a:fillRect/>
          </a:stretch>
        </p:blipFill>
        <p:spPr>
          <a:xfrm>
            <a:off x="8993874" y="1105469"/>
            <a:ext cx="3198125" cy="2723156"/>
          </a:xfrm>
          <a:prstGeom prst="rect">
            <a:avLst/>
          </a:prstGeom>
        </p:spPr>
      </p:pic>
      <p:sp>
        <p:nvSpPr>
          <p:cNvPr id="14" name="TextBox 13"/>
          <p:cNvSpPr txBox="1"/>
          <p:nvPr/>
        </p:nvSpPr>
        <p:spPr>
          <a:xfrm>
            <a:off x="8993874" y="3439236"/>
            <a:ext cx="3198125" cy="389389"/>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566352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stretch>
            <a:fillRect/>
          </a:stretch>
        </p:blipFill>
        <p:spPr>
          <a:xfrm>
            <a:off x="715370" y="2112499"/>
            <a:ext cx="5565183" cy="4424777"/>
          </a:xfrm>
          <a:prstGeom prst="rect">
            <a:avLst/>
          </a:prstGeom>
        </p:spPr>
      </p:pic>
      <p:sp>
        <p:nvSpPr>
          <p:cNvPr id="7" name="Rectangle 6"/>
          <p:cNvSpPr/>
          <p:nvPr/>
        </p:nvSpPr>
        <p:spPr>
          <a:xfrm>
            <a:off x="655093" y="1869743"/>
            <a:ext cx="5923128" cy="8598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548650" y="2370441"/>
            <a:ext cx="5643350" cy="2677656"/>
          </a:xfrm>
          <a:prstGeom prst="rect">
            <a:avLst/>
          </a:prstGeom>
        </p:spPr>
        <p:txBody>
          <a:bodyPr wrap="square">
            <a:spAutoFit/>
          </a:bodyPr>
          <a:lstStyle/>
          <a:p>
            <a:r>
              <a:rPr lang="en-US" sz="2400" b="1" dirty="0">
                <a:latin typeface="Palatino Linotype" panose="02040502050505030304" pitchFamily="18" charset="0"/>
              </a:rPr>
              <a:t>Hypotheses</a:t>
            </a:r>
            <a:r>
              <a:rPr lang="sr-Cyrl-RS" sz="2400" b="1" dirty="0">
                <a:latin typeface="Palatino Linotype" panose="02040502050505030304" pitchFamily="18" charset="0"/>
              </a:rPr>
              <a:t>:</a:t>
            </a:r>
            <a:endParaRPr lang="en-US" sz="2400" b="1" dirty="0">
              <a:latin typeface="Palatino Linotype" panose="02040502050505030304" pitchFamily="18" charset="0"/>
            </a:endParaRPr>
          </a:p>
          <a:p>
            <a:r>
              <a:rPr lang="ru-RU" sz="2400" dirty="0">
                <a:latin typeface="Palatino Linotype" panose="02040502050505030304" pitchFamily="18" charset="0"/>
              </a:rPr>
              <a:t>- </a:t>
            </a:r>
            <a:r>
              <a:rPr lang="en-US" sz="2400" dirty="0">
                <a:latin typeface="Palatino Linotype" panose="02040502050505030304" pitchFamily="18" charset="0"/>
              </a:rPr>
              <a:t>It has a direct anti-viral effect</a:t>
            </a:r>
            <a:r>
              <a:rPr lang="ru-RU" sz="2400" dirty="0">
                <a:latin typeface="Palatino Linotype" panose="02040502050505030304" pitchFamily="18" charset="0"/>
              </a:rPr>
              <a:t> </a:t>
            </a:r>
            <a:r>
              <a:rPr lang="en-US" sz="2400" dirty="0">
                <a:latin typeface="Palatino Linotype" panose="02040502050505030304" pitchFamily="18" charset="0"/>
              </a:rPr>
              <a:t>In this way, it eliminates the possible cause</a:t>
            </a:r>
            <a:r>
              <a:rPr lang="ru-RU" sz="2400" dirty="0">
                <a:latin typeface="Palatino Linotype" panose="02040502050505030304" pitchFamily="18" charset="0"/>
              </a:rPr>
              <a:t> </a:t>
            </a:r>
            <a:r>
              <a:rPr lang="en-US" sz="2400" dirty="0">
                <a:latin typeface="Palatino Linotype" panose="02040502050505030304" pitchFamily="18" charset="0"/>
              </a:rPr>
              <a:t>the formation of an autoimmune process</a:t>
            </a:r>
            <a:r>
              <a:rPr lang="ru-RU" sz="2400" dirty="0">
                <a:latin typeface="Palatino Linotype" panose="02040502050505030304" pitchFamily="18" charset="0"/>
              </a:rPr>
              <a:t>  </a:t>
            </a:r>
          </a:p>
          <a:p>
            <a:r>
              <a:rPr lang="ru-RU" sz="2400" dirty="0">
                <a:latin typeface="Palatino Linotype" panose="02040502050505030304" pitchFamily="18" charset="0"/>
              </a:rPr>
              <a:t>- </a:t>
            </a:r>
            <a:r>
              <a:rPr lang="en-US" sz="2400" dirty="0">
                <a:latin typeface="Palatino Linotype" panose="02040502050505030304" pitchFamily="18" charset="0"/>
              </a:rPr>
              <a:t>Indirectly, by anti-inflammatory action</a:t>
            </a:r>
            <a:r>
              <a:rPr lang="ru-RU" sz="2400" dirty="0">
                <a:latin typeface="Palatino Linotype" panose="02040502050505030304" pitchFamily="18" charset="0"/>
              </a:rPr>
              <a:t>, </a:t>
            </a:r>
            <a:r>
              <a:rPr lang="en-US" sz="2400" dirty="0">
                <a:latin typeface="Palatino Linotype" panose="02040502050505030304" pitchFamily="18" charset="0"/>
              </a:rPr>
              <a:t>it suppresses progression of this autoimmune disease</a:t>
            </a:r>
            <a:r>
              <a:rPr lang="ru-RU" sz="2400" dirty="0">
                <a:latin typeface="Palatino Linotype" panose="02040502050505030304" pitchFamily="18" charset="0"/>
              </a:rPr>
              <a:t>.</a:t>
            </a:r>
            <a:endParaRPr lang="en-US" sz="2400" dirty="0">
              <a:latin typeface="Palatino Linotype" panose="02040502050505030304" pitchFamily="18" charset="0"/>
            </a:endParaRPr>
          </a:p>
        </p:txBody>
      </p:sp>
      <p:sp>
        <p:nvSpPr>
          <p:cNvPr id="9"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3200" b="1" dirty="0">
                <a:latin typeface="Palatino Linotype" panose="02040502050505030304" pitchFamily="18" charset="0"/>
                <a:ea typeface="Calibri" panose="020F0502020204030204" pitchFamily="34" charset="0"/>
                <a:cs typeface="Times New Roman" panose="02020603050405020304" pitchFamily="18" charset="0"/>
              </a:rPr>
              <a:t>Therapeutic Application</a:t>
            </a:r>
            <a:r>
              <a:rPr lang="sr-Cyrl-RS" sz="3200" b="1" dirty="0">
                <a:latin typeface="Palatino Linotype" panose="02040502050505030304" pitchFamily="18" charset="0"/>
                <a:ea typeface="Calibri" panose="020F0502020204030204" pitchFamily="34" charset="0"/>
                <a:cs typeface="Times New Roman" panose="02020603050405020304" pitchFamily="18" charset="0"/>
              </a:rPr>
              <a:t> </a:t>
            </a:r>
            <a:r>
              <a:rPr lang="ru-RU" sz="3200" b="1" dirty="0">
                <a:latin typeface="Palatino Linotype" panose="02040502050505030304" pitchFamily="18" charset="0"/>
                <a:ea typeface="Calibri" panose="020F0502020204030204" pitchFamily="34" charset="0"/>
              </a:rPr>
              <a:t>IFN-alpha </a:t>
            </a:r>
            <a:r>
              <a:rPr lang="en-US" sz="3200" b="1" dirty="0">
                <a:latin typeface="Palatino Linotype" panose="02040502050505030304" pitchFamily="18" charset="0"/>
                <a:ea typeface="Calibri" panose="020F0502020204030204" pitchFamily="34" charset="0"/>
              </a:rPr>
              <a:t>in the Treatment of Sjogren’s Syndrome</a:t>
            </a:r>
          </a:p>
        </p:txBody>
      </p:sp>
    </p:spTree>
    <p:extLst>
      <p:ext uri="{BB962C8B-B14F-4D97-AF65-F5344CB8AC3E}">
        <p14:creationId xmlns:p14="http://schemas.microsoft.com/office/powerpoint/2010/main" val="37790226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2541" y="1525374"/>
            <a:ext cx="10515600" cy="4351338"/>
          </a:xfrm>
        </p:spPr>
        <p:txBody>
          <a:bodyPr>
            <a:normAutofit fontScale="92500" lnSpcReduction="10000"/>
          </a:bodyPr>
          <a:lstStyle/>
          <a:p>
            <a:pPr>
              <a:lnSpc>
                <a:spcPct val="100000"/>
              </a:lnSpc>
            </a:pPr>
            <a:r>
              <a:rPr lang="en-US" sz="2400" dirty="0">
                <a:latin typeface="Palatino Linotype" panose="02040502050505030304" pitchFamily="18" charset="0"/>
              </a:rPr>
              <a:t>In clinical studies, it has been shown, that patients who have received</a:t>
            </a:r>
            <a:r>
              <a:rPr lang="sr-Cyrl-CS" sz="2400" dirty="0">
                <a:latin typeface="Palatino Linotype" panose="02040502050505030304" pitchFamily="18" charset="0"/>
              </a:rPr>
              <a:t> IFNα </a:t>
            </a:r>
            <a:r>
              <a:rPr lang="en-US" sz="2400" dirty="0">
                <a:latin typeface="Palatino Linotype" panose="02040502050505030304" pitchFamily="18" charset="0"/>
              </a:rPr>
              <a:t>they have a faster flow of saliva</a:t>
            </a:r>
            <a:r>
              <a:rPr lang="sr-Cyrl-CS" sz="2400" dirty="0">
                <a:latin typeface="Palatino Linotype" panose="02040502050505030304" pitchFamily="18" charset="0"/>
              </a:rPr>
              <a:t> </a:t>
            </a:r>
            <a:r>
              <a:rPr lang="en-US" sz="2400" dirty="0">
                <a:latin typeface="Palatino Linotype" panose="02040502050505030304" pitchFamily="18" charset="0"/>
              </a:rPr>
              <a:t>it was followed by statistically significant alleviation of symptoms and signs</a:t>
            </a:r>
            <a:r>
              <a:rPr lang="sr-Cyrl-CS" sz="2400" dirty="0">
                <a:latin typeface="Palatino Linotype" panose="02040502050505030304" pitchFamily="18" charset="0"/>
              </a:rPr>
              <a:t>: </a:t>
            </a:r>
            <a:r>
              <a:rPr lang="en-US" sz="2400" dirty="0">
                <a:latin typeface="Palatino Linotype" panose="02040502050505030304" pitchFamily="18" charset="0"/>
              </a:rPr>
              <a:t>X</a:t>
            </a:r>
            <a:r>
              <a:rPr lang="ru-RU" sz="2400" dirty="0">
                <a:latin typeface="Palatino Linotype" panose="02040502050505030304" pitchFamily="18" charset="0"/>
              </a:rPr>
              <a:t>erostomia</a:t>
            </a:r>
            <a:r>
              <a:rPr lang="sr-Cyrl-CS" sz="2400" dirty="0">
                <a:latin typeface="Palatino Linotype" panose="02040502050505030304" pitchFamily="18" charset="0"/>
              </a:rPr>
              <a:t> (</a:t>
            </a:r>
            <a:r>
              <a:rPr lang="en-US" sz="2400" dirty="0">
                <a:latin typeface="Palatino Linotype" panose="02040502050505030304" pitchFamily="18" charset="0"/>
              </a:rPr>
              <a:t>dryness of the mouth cavity</a:t>
            </a:r>
            <a:r>
              <a:rPr lang="sr-Cyrl-CS" sz="2400" dirty="0">
                <a:latin typeface="Palatino Linotype" panose="02040502050505030304" pitchFamily="18" charset="0"/>
              </a:rPr>
              <a:t>), </a:t>
            </a:r>
            <a:r>
              <a:rPr lang="en-US" sz="2400" dirty="0">
                <a:latin typeface="Palatino Linotype" panose="02040502050505030304" pitchFamily="18" charset="0"/>
              </a:rPr>
              <a:t>difficulty swallowing</a:t>
            </a:r>
            <a:r>
              <a:rPr lang="sr-Cyrl-CS" sz="2400" dirty="0">
                <a:latin typeface="Palatino Linotype" panose="02040502050505030304" pitchFamily="18" charset="0"/>
              </a:rPr>
              <a:t>, </a:t>
            </a:r>
            <a:r>
              <a:rPr lang="en-US" sz="2400" dirty="0">
                <a:latin typeface="Palatino Linotype" panose="02040502050505030304" pitchFamily="18" charset="0"/>
              </a:rPr>
              <a:t>dry keratoconjunctivitis</a:t>
            </a:r>
            <a:r>
              <a:rPr lang="sr-Cyrl-CS" sz="2400" dirty="0">
                <a:latin typeface="Palatino Linotype" panose="02040502050505030304" pitchFamily="18" charset="0"/>
              </a:rPr>
              <a:t> (</a:t>
            </a:r>
            <a:r>
              <a:rPr lang="sr-Cyrl-CS" sz="2400" i="1" dirty="0">
                <a:latin typeface="Palatino Linotype" panose="02040502050505030304" pitchFamily="18" charset="0"/>
              </a:rPr>
              <a:t>к</a:t>
            </a:r>
            <a:r>
              <a:rPr lang="ru-RU" sz="2400" i="1" dirty="0">
                <a:latin typeface="Palatino Linotype" panose="02040502050505030304" pitchFamily="18" charset="0"/>
              </a:rPr>
              <a:t>eratoconjuctivitis sicca</a:t>
            </a:r>
            <a:r>
              <a:rPr lang="sr-Cyrl-CS" sz="2400" i="1" dirty="0">
                <a:latin typeface="Palatino Linotype" panose="02040502050505030304" pitchFamily="18" charset="0"/>
              </a:rPr>
              <a:t>)</a:t>
            </a:r>
            <a:r>
              <a:rPr lang="sr-Cyrl-CS" sz="2400" dirty="0">
                <a:latin typeface="Palatino Linotype" panose="02040502050505030304" pitchFamily="18" charset="0"/>
              </a:rPr>
              <a:t>, </a:t>
            </a:r>
            <a:r>
              <a:rPr lang="en-US" sz="2400" dirty="0">
                <a:latin typeface="Palatino Linotype" panose="02040502050505030304" pitchFamily="18" charset="0"/>
              </a:rPr>
              <a:t>photophobia</a:t>
            </a:r>
            <a:r>
              <a:rPr lang="sr-Cyrl-CS" sz="2400" dirty="0">
                <a:latin typeface="Palatino Linotype" panose="02040502050505030304" pitchFamily="18" charset="0"/>
              </a:rPr>
              <a:t>,</a:t>
            </a:r>
            <a:r>
              <a:rPr lang="en-US" sz="2400" dirty="0">
                <a:latin typeface="Palatino Linotype" panose="02040502050505030304" pitchFamily="18" charset="0"/>
              </a:rPr>
              <a:t> tingling in the eye.</a:t>
            </a:r>
            <a:r>
              <a:rPr lang="sr-Cyrl-CS" sz="2400" dirty="0">
                <a:latin typeface="Palatino Linotype" panose="02040502050505030304" pitchFamily="18" charset="0"/>
              </a:rPr>
              <a:t> </a:t>
            </a:r>
            <a:r>
              <a:rPr lang="en-US" sz="2400" dirty="0">
                <a:latin typeface="Palatino Linotype" panose="02040502050505030304" pitchFamily="18" charset="0"/>
              </a:rPr>
              <a:t>Compared to the patients</a:t>
            </a:r>
            <a:r>
              <a:rPr lang="sr-Cyrl-CS" sz="2400" dirty="0">
                <a:latin typeface="Palatino Linotype" panose="02040502050505030304" pitchFamily="18" charset="0"/>
              </a:rPr>
              <a:t> </a:t>
            </a:r>
            <a:r>
              <a:rPr lang="en-US" sz="2400" dirty="0">
                <a:latin typeface="Palatino Linotype" panose="02040502050505030304" pitchFamily="18" charset="0"/>
              </a:rPr>
              <a:t>who have received a placebo.</a:t>
            </a:r>
            <a:r>
              <a:rPr lang="sr-Cyrl-RS" sz="2400" dirty="0">
                <a:latin typeface="Palatino Linotype" panose="02040502050505030304" pitchFamily="18" charset="0"/>
              </a:rPr>
              <a:t> </a:t>
            </a:r>
            <a:endParaRPr lang="en-US" sz="2400" dirty="0">
              <a:latin typeface="Palatino Linotype" panose="02040502050505030304" pitchFamily="18" charset="0"/>
            </a:endParaRPr>
          </a:p>
          <a:p>
            <a:pPr marL="0" indent="0">
              <a:lnSpc>
                <a:spcPct val="100000"/>
              </a:lnSpc>
              <a:buNone/>
            </a:pPr>
            <a:endParaRPr lang="sr-Cyrl-RS" sz="2400" dirty="0">
              <a:latin typeface="Palatino Linotype" panose="02040502050505030304" pitchFamily="18" charset="0"/>
            </a:endParaRPr>
          </a:p>
          <a:p>
            <a:pPr>
              <a:lnSpc>
                <a:spcPct val="100000"/>
              </a:lnSpc>
            </a:pPr>
            <a:r>
              <a:rPr lang="en-US" sz="2400" dirty="0">
                <a:latin typeface="Palatino Linotype" panose="02040502050505030304" pitchFamily="18" charset="0"/>
              </a:rPr>
              <a:t>In addition, it has recently been shown that the application</a:t>
            </a:r>
            <a:r>
              <a:rPr lang="sr-Cyrl-RS" sz="2400" dirty="0">
                <a:latin typeface="Palatino Linotype" panose="02040502050505030304" pitchFamily="18" charset="0"/>
              </a:rPr>
              <a:t> </a:t>
            </a:r>
            <a:r>
              <a:rPr lang="sr-Cyrl-CS" sz="2400" dirty="0">
                <a:latin typeface="Palatino Linotype" panose="02040502050505030304" pitchFamily="18" charset="0"/>
              </a:rPr>
              <a:t>IFNα </a:t>
            </a:r>
            <a:r>
              <a:rPr lang="en-US" sz="2400" dirty="0">
                <a:latin typeface="Palatino Linotype" panose="02040502050505030304" pitchFamily="18" charset="0"/>
              </a:rPr>
              <a:t>can significantly alleviate clinical signs</a:t>
            </a:r>
            <a:r>
              <a:rPr lang="sr-Cyrl-CS" sz="2400" dirty="0">
                <a:latin typeface="Palatino Linotype" panose="02040502050505030304" pitchFamily="18" charset="0"/>
              </a:rPr>
              <a:t> </a:t>
            </a:r>
            <a:r>
              <a:rPr lang="en-US" sz="2400" dirty="0">
                <a:latin typeface="Palatino Linotype" panose="02040502050505030304" pitchFamily="18" charset="0"/>
              </a:rPr>
              <a:t>and </a:t>
            </a:r>
            <a:r>
              <a:rPr lang="en-US" sz="2400" dirty="0" err="1">
                <a:latin typeface="Palatino Linotype" panose="02040502050505030304" pitchFamily="18" charset="0"/>
              </a:rPr>
              <a:t>syptom</a:t>
            </a:r>
            <a:r>
              <a:rPr lang="en-US" sz="2400" dirty="0">
                <a:latin typeface="Palatino Linotype" panose="02040502050505030304" pitchFamily="18" charset="0"/>
              </a:rPr>
              <a:t> neuropathy</a:t>
            </a:r>
            <a:r>
              <a:rPr lang="sr-Cyrl-CS" sz="2400" dirty="0">
                <a:latin typeface="Palatino Linotype" panose="02040502050505030304" pitchFamily="18" charset="0"/>
              </a:rPr>
              <a:t>, </a:t>
            </a:r>
            <a:r>
              <a:rPr lang="en-US" sz="2400" dirty="0">
                <a:latin typeface="Palatino Linotype" panose="02040502050505030304" pitchFamily="18" charset="0"/>
              </a:rPr>
              <a:t>the main </a:t>
            </a:r>
            <a:r>
              <a:rPr lang="en-US" sz="2400" dirty="0" err="1">
                <a:latin typeface="Palatino Linotype" panose="02040502050505030304" pitchFamily="18" charset="0"/>
              </a:rPr>
              <a:t>extraglandular</a:t>
            </a:r>
            <a:r>
              <a:rPr lang="en-US" sz="2400" dirty="0">
                <a:latin typeface="Palatino Linotype" panose="02040502050505030304" pitchFamily="18" charset="0"/>
              </a:rPr>
              <a:t> clinical manifestations of Sjogren's syndrome</a:t>
            </a:r>
            <a:r>
              <a:rPr lang="sr-Cyrl-CS" sz="2400" dirty="0">
                <a:latin typeface="Palatino Linotype" panose="02040502050505030304" pitchFamily="18" charset="0"/>
              </a:rPr>
              <a:t>. </a:t>
            </a:r>
          </a:p>
          <a:p>
            <a:pPr marL="0" indent="0">
              <a:lnSpc>
                <a:spcPct val="100000"/>
              </a:lnSpc>
              <a:buNone/>
            </a:pPr>
            <a:endParaRPr lang="en-US" sz="2400" dirty="0">
              <a:latin typeface="Palatino Linotype" panose="02040502050505030304" pitchFamily="18" charset="0"/>
            </a:endParaRPr>
          </a:p>
          <a:p>
            <a:pPr algn="just">
              <a:lnSpc>
                <a:spcPct val="100000"/>
              </a:lnSpc>
              <a:spcAft>
                <a:spcPts val="800"/>
              </a:spcAft>
            </a:pPr>
            <a:r>
              <a:rPr lang="en-US" sz="2400" dirty="0">
                <a:latin typeface="Palatino Linotype" panose="02040502050505030304" pitchFamily="18" charset="0"/>
                <a:ea typeface="Times New Roman" panose="02020603050405020304" pitchFamily="18" charset="0"/>
                <a:cs typeface="Times New Roman" panose="02020603050405020304" pitchFamily="18" charset="0"/>
              </a:rPr>
              <a:t>Unwanted effects of application</a:t>
            </a:r>
            <a:r>
              <a:rPr lang="sr-Cyrl-RS" sz="2400" dirty="0">
                <a:latin typeface="Palatino Linotype" panose="02040502050505030304" pitchFamily="18" charset="0"/>
                <a:ea typeface="Times New Roman" panose="02020603050405020304" pitchFamily="18" charset="0"/>
                <a:cs typeface="Times New Roman" panose="02020603050405020304" pitchFamily="18" charset="0"/>
              </a:rPr>
              <a:t> </a:t>
            </a:r>
            <a:r>
              <a:rPr lang="sr-Cyrl-CS" sz="2400" dirty="0">
                <a:latin typeface="Palatino Linotype" panose="02040502050505030304" pitchFamily="18" charset="0"/>
                <a:ea typeface="Times New Roman" panose="02020603050405020304" pitchFamily="18" charset="0"/>
                <a:cs typeface="Times New Roman" panose="02020603050405020304" pitchFamily="18" charset="0"/>
              </a:rPr>
              <a:t>IFNα</a:t>
            </a:r>
            <a:r>
              <a:rPr lang="sr-Cyrl-RS" sz="2400" dirty="0">
                <a:latin typeface="Palatino Linotype" panose="02040502050505030304" pitchFamily="18" charset="0"/>
                <a:ea typeface="Times New Roman" panose="02020603050405020304" pitchFamily="18" charset="0"/>
                <a:cs typeface="Times New Roman" panose="02020603050405020304" pitchFamily="18" charset="0"/>
              </a:rPr>
              <a:t> </a:t>
            </a:r>
            <a:r>
              <a:rPr lang="en-US" sz="2400" dirty="0">
                <a:latin typeface="Palatino Linotype" panose="02040502050505030304" pitchFamily="18" charset="0"/>
                <a:ea typeface="Times New Roman" panose="02020603050405020304" pitchFamily="18" charset="0"/>
                <a:cs typeface="Times New Roman" panose="02020603050405020304" pitchFamily="18" charset="0"/>
              </a:rPr>
              <a:t>in patients with Sjogren's syndrome are not found in clinical studies.</a:t>
            </a:r>
            <a:endParaRPr lang="en-US" sz="2400" dirty="0">
              <a:latin typeface="Palatino Linotype" panose="02040502050505030304" pitchFamily="18" charset="0"/>
              <a:ea typeface="Calibri" panose="020F0502020204030204" pitchFamily="34" charset="0"/>
              <a:cs typeface="Times New Roman" panose="02020603050405020304" pitchFamily="18" charset="0"/>
            </a:endParaRPr>
          </a:p>
          <a:p>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3200" b="1" dirty="0">
                <a:latin typeface="Palatino Linotype" panose="02040502050505030304" pitchFamily="18" charset="0"/>
                <a:ea typeface="Calibri" panose="020F0502020204030204" pitchFamily="34" charset="0"/>
                <a:cs typeface="Times New Roman" panose="02020603050405020304" pitchFamily="18" charset="0"/>
              </a:rPr>
              <a:t>Therapeutic Application of </a:t>
            </a:r>
            <a:r>
              <a:rPr lang="ru-RU" sz="3200" b="1" dirty="0">
                <a:latin typeface="Palatino Linotype" panose="02040502050505030304" pitchFamily="18" charset="0"/>
                <a:ea typeface="Calibri" panose="020F0502020204030204" pitchFamily="34" charset="0"/>
              </a:rPr>
              <a:t>IFN-alpha </a:t>
            </a:r>
            <a:r>
              <a:rPr lang="en-US" sz="3200" b="1" dirty="0">
                <a:latin typeface="Palatino Linotype" panose="02040502050505030304" pitchFamily="18" charset="0"/>
                <a:ea typeface="Calibri" panose="020F0502020204030204" pitchFamily="34" charset="0"/>
              </a:rPr>
              <a:t>in the Treatment of Sjogren’s Syndrome</a:t>
            </a:r>
          </a:p>
        </p:txBody>
      </p:sp>
    </p:spTree>
    <p:extLst>
      <p:ext uri="{BB962C8B-B14F-4D97-AF65-F5344CB8AC3E}">
        <p14:creationId xmlns:p14="http://schemas.microsoft.com/office/powerpoint/2010/main" val="357132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05469"/>
          </a:xfrm>
          <a:solidFill>
            <a:schemeClr val="accent1">
              <a:lumMod val="20000"/>
              <a:lumOff val="80000"/>
            </a:schemeClr>
          </a:solidFill>
        </p:spPr>
        <p:txBody>
          <a:bodyPr>
            <a:normAutofit/>
          </a:bodyPr>
          <a:lstStyle/>
          <a:p>
            <a:pPr algn="ctr"/>
            <a:r>
              <a:rPr lang="en-US" sz="3200" b="1" dirty="0">
                <a:latin typeface="Palatino Linotype" panose="02040502050505030304" pitchFamily="18" charset="0"/>
              </a:rPr>
              <a:t>Immunomodulatory Drugs</a:t>
            </a:r>
          </a:p>
        </p:txBody>
      </p:sp>
      <p:sp>
        <p:nvSpPr>
          <p:cNvPr id="3" name="Content Placeholder 2"/>
          <p:cNvSpPr>
            <a:spLocks noGrp="1"/>
          </p:cNvSpPr>
          <p:nvPr>
            <p:ph idx="1"/>
          </p:nvPr>
        </p:nvSpPr>
        <p:spPr>
          <a:xfrm>
            <a:off x="183108" y="1252419"/>
            <a:ext cx="10515600" cy="671915"/>
          </a:xfrm>
        </p:spPr>
        <p:txBody>
          <a:bodyPr/>
          <a:lstStyle/>
          <a:p>
            <a:pPr marL="0" indent="0">
              <a:buNone/>
            </a:pPr>
            <a:r>
              <a:rPr lang="sr-Cyrl-RS" i="1" dirty="0">
                <a:latin typeface="Palatino Linotype" panose="02040502050505030304" pitchFamily="18" charset="0"/>
              </a:rPr>
              <a:t>...</a:t>
            </a:r>
            <a:r>
              <a:rPr lang="en-US" i="1" dirty="0">
                <a:latin typeface="Palatino Linotype" panose="02040502050505030304" pitchFamily="18" charset="0"/>
              </a:rPr>
              <a:t>Let's remember</a:t>
            </a:r>
          </a:p>
        </p:txBody>
      </p:sp>
      <p:pic>
        <p:nvPicPr>
          <p:cNvPr id="2054" name="Picture 6" descr="Image result for innate and adaptive immun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3583" y="2071284"/>
            <a:ext cx="7165986" cy="447874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70043" y="1924334"/>
            <a:ext cx="4053384" cy="2677656"/>
          </a:xfrm>
          <a:prstGeom prst="rect">
            <a:avLst/>
          </a:prstGeom>
          <a:solidFill>
            <a:schemeClr val="bg1"/>
          </a:solidFill>
          <a:ln>
            <a:noFill/>
          </a:ln>
        </p:spPr>
        <p:txBody>
          <a:bodyPr wrap="square" rtlCol="0">
            <a:spAutoFit/>
          </a:bodyPr>
          <a:lstStyle/>
          <a:p>
            <a:r>
              <a:rPr lang="en-US" sz="2400" dirty="0">
                <a:latin typeface="Palatino Linotype" panose="02040502050505030304" pitchFamily="18" charset="0"/>
              </a:rPr>
              <a:t>The importance of the immune system in</a:t>
            </a:r>
            <a:r>
              <a:rPr lang="sr-Cyrl-RS" sz="2400" dirty="0">
                <a:latin typeface="Palatino Linotype" panose="02040502050505030304" pitchFamily="18" charset="0"/>
              </a:rPr>
              <a:t>:</a:t>
            </a:r>
          </a:p>
          <a:p>
            <a:endParaRPr lang="sr-Cyrl-RS" sz="2400" dirty="0">
              <a:latin typeface="Palatino Linotype" panose="02040502050505030304" pitchFamily="18" charset="0"/>
            </a:endParaRPr>
          </a:p>
          <a:p>
            <a:pPr marL="285750" indent="-285750">
              <a:buFontTx/>
              <a:buChar char="-"/>
            </a:pPr>
            <a:r>
              <a:rPr lang="en-US" sz="2400" dirty="0">
                <a:latin typeface="Palatino Linotype" panose="02040502050505030304" pitchFamily="18" charset="0"/>
              </a:rPr>
              <a:t>defense from microbes</a:t>
            </a:r>
          </a:p>
          <a:p>
            <a:pPr marL="285750" indent="-285750">
              <a:buFontTx/>
              <a:buChar char="-"/>
            </a:pPr>
            <a:r>
              <a:rPr lang="en-US" sz="2400" dirty="0">
                <a:latin typeface="Palatino Linotype" panose="02040502050505030304" pitchFamily="18" charset="0"/>
              </a:rPr>
              <a:t>rejection of transplants</a:t>
            </a:r>
          </a:p>
          <a:p>
            <a:pPr marL="285750" indent="-285750">
              <a:buFontTx/>
              <a:buChar char="-"/>
            </a:pPr>
            <a:r>
              <a:rPr lang="en-US" sz="2400" dirty="0">
                <a:latin typeface="Palatino Linotype" panose="02040502050505030304" pitchFamily="18" charset="0"/>
              </a:rPr>
              <a:t>elimination of malignantly altered cells</a:t>
            </a:r>
          </a:p>
        </p:txBody>
      </p:sp>
    </p:spTree>
    <p:extLst>
      <p:ext uri="{BB962C8B-B14F-4D97-AF65-F5344CB8AC3E}">
        <p14:creationId xmlns:p14="http://schemas.microsoft.com/office/powerpoint/2010/main" val="8020589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051" y="1105469"/>
            <a:ext cx="10515600" cy="1325563"/>
          </a:xfrm>
        </p:spPr>
        <p:txBody>
          <a:bodyPr>
            <a:normAutofit/>
          </a:bodyPr>
          <a:lstStyle/>
          <a:p>
            <a:r>
              <a:rPr lang="sr-Cyrl-RS" sz="2800" i="1" dirty="0">
                <a:latin typeface="Palatino Linotype" panose="02040502050505030304" pitchFamily="18" charset="0"/>
              </a:rPr>
              <a:t>...</a:t>
            </a:r>
            <a:r>
              <a:rPr lang="en-US" sz="2800" i="1" dirty="0">
                <a:latin typeface="Palatino Linotype" panose="02040502050505030304" pitchFamily="18" charset="0"/>
              </a:rPr>
              <a:t> Let's remember the significance</a:t>
            </a:r>
            <a:r>
              <a:rPr lang="sr-Cyrl-RS" sz="2800" i="1" dirty="0">
                <a:latin typeface="Palatino Linotype" panose="02040502050505030304" pitchFamily="18" charset="0"/>
              </a:rPr>
              <a:t> </a:t>
            </a:r>
            <a:r>
              <a:rPr lang="en-US" sz="2800" i="1" dirty="0">
                <a:latin typeface="Palatino Linotype" panose="02040502050505030304" pitchFamily="18" charset="0"/>
              </a:rPr>
              <a:t>TGF-beta</a:t>
            </a:r>
            <a:r>
              <a:rPr lang="sr-Cyrl-RS" sz="2800" i="1" dirty="0">
                <a:latin typeface="Palatino Linotype" panose="02040502050505030304" pitchFamily="18" charset="0"/>
              </a:rPr>
              <a:t> </a:t>
            </a:r>
            <a:r>
              <a:rPr lang="en-US" sz="2800" i="1" dirty="0">
                <a:latin typeface="Palatino Linotype" panose="02040502050505030304" pitchFamily="18" charset="0"/>
              </a:rPr>
              <a:t>in the pathogenesis of scleroderma</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Times New Roman" panose="02020603050405020304" pitchFamily="18" charset="0"/>
                <a:cs typeface="Times New Roman" panose="02020603050405020304" pitchFamily="18" charset="0"/>
              </a:rPr>
              <a:t>Anti</a:t>
            </a:r>
            <a:r>
              <a:rPr lang="sr-Cyrl-CS" sz="3200" b="1" dirty="0">
                <a:latin typeface="Palatino Linotype" panose="02040502050505030304" pitchFamily="18" charset="0"/>
                <a:ea typeface="Times New Roman" panose="02020603050405020304" pitchFamily="18" charset="0"/>
                <a:cs typeface="Times New Roman" panose="02020603050405020304" pitchFamily="18" charset="0"/>
              </a:rPr>
              <a:t>-</a:t>
            </a:r>
            <a:r>
              <a:rPr lang="ru-RU" sz="3200" b="1" dirty="0">
                <a:latin typeface="Palatino Linotype" panose="02040502050505030304" pitchFamily="18" charset="0"/>
                <a:ea typeface="Times New Roman" panose="02020603050405020304" pitchFamily="18" charset="0"/>
                <a:cs typeface="Times New Roman" panose="02020603050405020304" pitchFamily="18" charset="0"/>
              </a:rPr>
              <a:t>TGF-beta </a:t>
            </a:r>
            <a:r>
              <a:rPr lang="en-US" sz="3200" b="1" dirty="0">
                <a:latin typeface="Palatino Linotype" panose="02040502050505030304" pitchFamily="18" charset="0"/>
                <a:ea typeface="Times New Roman" panose="02020603050405020304" pitchFamily="18" charset="0"/>
                <a:cs typeface="Times New Roman" panose="02020603050405020304" pitchFamily="18" charset="0"/>
              </a:rPr>
              <a:t>in the Pathogenesis of Scleroderma</a:t>
            </a:r>
          </a:p>
          <a:p>
            <a:pPr algn="ctr">
              <a:lnSpc>
                <a:spcPct val="107000"/>
              </a:lnSpc>
              <a:spcBef>
                <a:spcPts val="1200"/>
              </a:spcBef>
              <a:spcAft>
                <a:spcPts val="0"/>
              </a:spcAft>
            </a:pPr>
            <a:r>
              <a:rPr lang="en-US" sz="3200" b="1" dirty="0">
                <a:effectLst/>
                <a:latin typeface="Palatino Linotype" panose="02040502050505030304" pitchFamily="18" charset="0"/>
                <a:ea typeface="Calibri" panose="020F0502020204030204" pitchFamily="34" charset="0"/>
                <a:cs typeface="Times New Roman" panose="02020603050405020304" pitchFamily="18" charset="0"/>
              </a:rPr>
              <a:t>-Mechanism</a:t>
            </a:r>
            <a:r>
              <a:rPr lang="sr-Cyrl-RS" sz="3200" b="1" dirty="0">
                <a:effectLst/>
                <a:latin typeface="Palatino Linotype" panose="02040502050505030304" pitchFamily="18" charset="0"/>
                <a:ea typeface="Calibri" panose="020F0502020204030204" pitchFamily="34" charset="0"/>
                <a:cs typeface="Times New Roman" panose="02020603050405020304" pitchFamily="18" charset="0"/>
              </a:rPr>
              <a:t>-</a:t>
            </a:r>
            <a:endParaRPr lang="en-US" sz="28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cstate="print"/>
          <a:stretch>
            <a:fillRect/>
          </a:stretch>
        </p:blipFill>
        <p:spPr>
          <a:xfrm>
            <a:off x="2202976" y="1939687"/>
            <a:ext cx="6557750" cy="4918313"/>
          </a:xfrm>
          <a:prstGeom prst="rect">
            <a:avLst/>
          </a:prstGeom>
        </p:spPr>
      </p:pic>
      <p:sp>
        <p:nvSpPr>
          <p:cNvPr id="6" name="Oval 5"/>
          <p:cNvSpPr/>
          <p:nvPr/>
        </p:nvSpPr>
        <p:spPr>
          <a:xfrm>
            <a:off x="5131558" y="3284017"/>
            <a:ext cx="491320" cy="504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97874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stretch>
            <a:fillRect/>
          </a:stretch>
        </p:blipFill>
        <p:spPr>
          <a:xfrm>
            <a:off x="1255594" y="1421983"/>
            <a:ext cx="9413016" cy="5436017"/>
          </a:xfrm>
          <a:prstGeom prst="rect">
            <a:avLst/>
          </a:prstGeom>
        </p:spPr>
      </p:pic>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2800" b="1" dirty="0">
                <a:effectLst/>
                <a:latin typeface="Palatino Linotype" panose="02040502050505030304" pitchFamily="18" charset="0"/>
                <a:ea typeface="Calibri" panose="020F0502020204030204" pitchFamily="34" charset="0"/>
                <a:cs typeface="Times New Roman" panose="02020603050405020304" pitchFamily="18" charset="0"/>
              </a:rPr>
              <a:t>Anti-TGF-beta in the Pathogenesis of Scleroderma</a:t>
            </a:r>
          </a:p>
          <a:p>
            <a:pPr algn="ctr">
              <a:lnSpc>
                <a:spcPct val="107000"/>
              </a:lnSpc>
              <a:spcBef>
                <a:spcPts val="1200"/>
              </a:spcBef>
              <a:spcAft>
                <a:spcPts val="0"/>
              </a:spcAft>
            </a:pPr>
            <a:r>
              <a:rPr lang="en-US" sz="2800" b="1" dirty="0">
                <a:effectLst/>
                <a:latin typeface="Palatino Linotype" panose="02040502050505030304" pitchFamily="18" charset="0"/>
                <a:ea typeface="Calibri" panose="020F0502020204030204" pitchFamily="34" charset="0"/>
                <a:cs typeface="Times New Roman" panose="02020603050405020304" pitchFamily="18" charset="0"/>
              </a:rPr>
              <a:t>-Mechanism-</a:t>
            </a:r>
          </a:p>
        </p:txBody>
      </p:sp>
    </p:spTree>
    <p:extLst>
      <p:ext uri="{BB962C8B-B14F-4D97-AF65-F5344CB8AC3E}">
        <p14:creationId xmlns:p14="http://schemas.microsoft.com/office/powerpoint/2010/main" val="38807105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7672" y="1637731"/>
            <a:ext cx="10876128" cy="5076968"/>
          </a:xfrm>
        </p:spPr>
        <p:txBody>
          <a:bodyPr>
            <a:normAutofit/>
          </a:bodyPr>
          <a:lstStyle/>
          <a:p>
            <a:pPr marL="0" indent="0">
              <a:buNone/>
            </a:pPr>
            <a:r>
              <a:rPr lang="sr-Cyrl-RS" dirty="0">
                <a:latin typeface="Palatino Linotype" panose="02040502050505030304" pitchFamily="18" charset="0"/>
              </a:rPr>
              <a:t> </a:t>
            </a:r>
          </a:p>
          <a:p>
            <a:r>
              <a:rPr lang="en-US" dirty="0" err="1">
                <a:latin typeface="Palatino Linotype" panose="02040502050505030304" pitchFamily="18" charset="0"/>
              </a:rPr>
              <a:t>Panspecific</a:t>
            </a:r>
            <a:r>
              <a:rPr lang="en-US" dirty="0">
                <a:latin typeface="Palatino Linotype" panose="02040502050505030304" pitchFamily="18" charset="0"/>
              </a:rPr>
              <a:t> monoclonal anti-TGF-ß  antibody</a:t>
            </a:r>
            <a:r>
              <a:rPr lang="sr-Cyrl-RS" dirty="0">
                <a:latin typeface="Palatino Linotype" panose="02040502050505030304" pitchFamily="18" charset="0"/>
              </a:rPr>
              <a:t> </a:t>
            </a:r>
            <a:r>
              <a:rPr lang="en-US" dirty="0">
                <a:latin typeface="Palatino Linotype" panose="02040502050505030304" pitchFamily="18" charset="0"/>
              </a:rPr>
              <a:t>which inhibits all</a:t>
            </a:r>
            <a:r>
              <a:rPr lang="sr-Cyrl-RS" dirty="0">
                <a:latin typeface="Palatino Linotype" panose="02040502050505030304" pitchFamily="18" charset="0"/>
              </a:rPr>
              <a:t> 3 </a:t>
            </a:r>
            <a:r>
              <a:rPr lang="en-US" dirty="0">
                <a:latin typeface="Palatino Linotype" panose="02040502050505030304" pitchFamily="18" charset="0"/>
              </a:rPr>
              <a:t>isoforms</a:t>
            </a:r>
            <a:r>
              <a:rPr lang="sr-Cyrl-RS" dirty="0">
                <a:latin typeface="Palatino Linotype" panose="02040502050505030304" pitchFamily="18" charset="0"/>
              </a:rPr>
              <a:t> </a:t>
            </a:r>
            <a:r>
              <a:rPr lang="en-US" dirty="0">
                <a:latin typeface="Palatino Linotype" panose="02040502050505030304" pitchFamily="18" charset="0"/>
              </a:rPr>
              <a:t>of this cytokine is being studied in a clinical study</a:t>
            </a:r>
            <a:r>
              <a:rPr lang="sr-Cyrl-RS" dirty="0">
                <a:latin typeface="Palatino Linotype" panose="02040502050505030304" pitchFamily="18" charset="0"/>
              </a:rPr>
              <a:t> </a:t>
            </a:r>
            <a:r>
              <a:rPr lang="en-US" dirty="0">
                <a:latin typeface="Palatino Linotype" panose="02040502050505030304" pitchFamily="18" charset="0"/>
              </a:rPr>
              <a:t>for the treatment of interstitial fibrosis of the lungs</a:t>
            </a:r>
            <a:r>
              <a:rPr lang="sr-Cyrl-RS" dirty="0">
                <a:latin typeface="Palatino Linotype" panose="02040502050505030304" pitchFamily="18" charset="0"/>
              </a:rPr>
              <a:t>.</a:t>
            </a:r>
          </a:p>
          <a:p>
            <a:pPr marL="0" indent="0">
              <a:buNone/>
            </a:pPr>
            <a:endParaRPr lang="sr-Cyrl-RS" dirty="0">
              <a:latin typeface="Palatino Linotype" panose="02040502050505030304" pitchFamily="18" charset="0"/>
            </a:endParaRPr>
          </a:p>
          <a:p>
            <a:r>
              <a:rPr lang="en-US" dirty="0">
                <a:latin typeface="Palatino Linotype" panose="02040502050505030304" pitchFamily="18" charset="0"/>
              </a:rPr>
              <a:t>The inhibition of this cytokine results in</a:t>
            </a:r>
            <a:r>
              <a:rPr lang="sr-Cyrl-RS" dirty="0">
                <a:latin typeface="Palatino Linotype" panose="02040502050505030304" pitchFamily="18" charset="0"/>
              </a:rPr>
              <a:t> </a:t>
            </a:r>
            <a:r>
              <a:rPr lang="en-US" dirty="0">
                <a:latin typeface="Palatino Linotype" panose="02040502050505030304" pitchFamily="18" charset="0"/>
              </a:rPr>
              <a:t>serious disorders in the immune response</a:t>
            </a:r>
            <a:r>
              <a:rPr lang="sr-Cyrl-RS" dirty="0">
                <a:latin typeface="Palatino Linotype" panose="02040502050505030304" pitchFamily="18" charset="0"/>
              </a:rPr>
              <a:t> </a:t>
            </a:r>
            <a:r>
              <a:rPr lang="en-US" dirty="0">
                <a:latin typeface="Palatino Linotype" panose="02040502050505030304" pitchFamily="18" charset="0"/>
              </a:rPr>
              <a:t>on pathogens</a:t>
            </a:r>
            <a:r>
              <a:rPr lang="sr-Cyrl-RS" dirty="0">
                <a:latin typeface="Palatino Linotype" panose="02040502050505030304" pitchFamily="18" charset="0"/>
              </a:rPr>
              <a:t>, </a:t>
            </a:r>
            <a:r>
              <a:rPr lang="en-US" dirty="0">
                <a:latin typeface="Palatino Linotype" panose="02040502050505030304" pitchFamily="18" charset="0"/>
              </a:rPr>
              <a:t>hyperplasia of the epithelium</a:t>
            </a:r>
            <a:r>
              <a:rPr lang="sr-Cyrl-RS" dirty="0">
                <a:latin typeface="Palatino Linotype" panose="02040502050505030304" pitchFamily="18" charset="0"/>
              </a:rPr>
              <a:t> </a:t>
            </a:r>
            <a:r>
              <a:rPr lang="en-US" dirty="0">
                <a:latin typeface="Palatino Linotype" panose="02040502050505030304" pitchFamily="18" charset="0"/>
              </a:rPr>
              <a:t>and disorder in wound healing</a:t>
            </a:r>
            <a:r>
              <a:rPr lang="sr-Cyrl-RS" dirty="0">
                <a:latin typeface="Palatino Linotype" panose="02040502050505030304" pitchFamily="18" charset="0"/>
              </a:rPr>
              <a:t>.</a:t>
            </a:r>
          </a:p>
          <a:p>
            <a:pPr marL="0" indent="0">
              <a:buNone/>
            </a:pPr>
            <a:r>
              <a:rPr lang="sr-Cyrl-RS" dirty="0">
                <a:latin typeface="Palatino Linotype" panose="02040502050505030304" pitchFamily="18" charset="0"/>
              </a:rPr>
              <a:t> </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Anti-TGF-beta in the Pathogenesis of Scleroderma</a:t>
            </a:r>
          </a:p>
          <a:p>
            <a:pPr algn="ctr">
              <a:lnSpc>
                <a:spcPct val="107000"/>
              </a:lnSpc>
              <a:spcBef>
                <a:spcPts val="1200"/>
              </a:spcBef>
              <a:spcAft>
                <a:spcPts val="0"/>
              </a:spcAft>
            </a:pPr>
            <a:r>
              <a:rPr lang="en-US" sz="3200" b="1" dirty="0">
                <a:effectLst/>
                <a:latin typeface="Palatino Linotype" panose="02040502050505030304" pitchFamily="18" charset="0"/>
                <a:ea typeface="SimHei" panose="02010609060101010101" pitchFamily="49" charset="-122"/>
                <a:cs typeface="Times New Roman" panose="02020603050405020304" pitchFamily="18" charset="0"/>
              </a:rPr>
              <a:t>-Results of Clinical </a:t>
            </a:r>
            <a:r>
              <a:rPr lang="en-US" sz="3200" b="1" dirty="0">
                <a:latin typeface="Palatino Linotype" panose="02040502050505030304" pitchFamily="18" charset="0"/>
                <a:ea typeface="SimHei" panose="02010609060101010101" pitchFamily="49" charset="-122"/>
                <a:cs typeface="Times New Roman" panose="02020603050405020304" pitchFamily="18" charset="0"/>
              </a:rPr>
              <a:t>S</a:t>
            </a:r>
            <a:r>
              <a:rPr lang="en-US" sz="3200" b="1" dirty="0">
                <a:effectLst/>
                <a:latin typeface="Palatino Linotype" panose="02040502050505030304" pitchFamily="18" charset="0"/>
                <a:ea typeface="SimHei" panose="02010609060101010101" pitchFamily="49" charset="-122"/>
                <a:cs typeface="Times New Roman" panose="02020603050405020304" pitchFamily="18" charset="0"/>
              </a:rPr>
              <a:t>tudies-</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079774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26644" y="1347953"/>
            <a:ext cx="6300362" cy="5414512"/>
          </a:xfrm>
        </p:spPr>
        <p:txBody>
          <a:bodyPr>
            <a:noAutofit/>
          </a:bodyPr>
          <a:lstStyle/>
          <a:p>
            <a:r>
              <a:rPr lang="en-US" sz="1800" dirty="0">
                <a:latin typeface="Palatino Linotype" panose="02040502050505030304" pitchFamily="18" charset="0"/>
              </a:rPr>
              <a:t>Most patients received IFN-</a:t>
            </a:r>
            <a:r>
              <a:rPr lang="el-GR" sz="1800" dirty="0">
                <a:latin typeface="Palatino Linotype" panose="02040502050505030304" pitchFamily="18" charset="0"/>
              </a:rPr>
              <a:t>α2</a:t>
            </a:r>
            <a:r>
              <a:rPr lang="en-US" sz="1800" dirty="0">
                <a:latin typeface="Palatino Linotype" panose="02040502050505030304" pitchFamily="18" charset="0"/>
              </a:rPr>
              <a:t>a., About a third of them were treated with IFN-α2b. </a:t>
            </a:r>
          </a:p>
          <a:p>
            <a:r>
              <a:rPr lang="en-US" sz="1800" dirty="0">
                <a:latin typeface="Palatino Linotype" panose="02040502050505030304" pitchFamily="18" charset="0"/>
              </a:rPr>
              <a:t>Longer periods of remission</a:t>
            </a:r>
            <a:r>
              <a:rPr lang="sr-Cyrl-RS" sz="1800" dirty="0">
                <a:latin typeface="Palatino Linotype" panose="02040502050505030304" pitchFamily="18" charset="0"/>
              </a:rPr>
              <a:t> </a:t>
            </a:r>
            <a:r>
              <a:rPr lang="en-US" sz="1800" dirty="0">
                <a:latin typeface="Palatino Linotype" panose="02040502050505030304" pitchFamily="18" charset="0"/>
              </a:rPr>
              <a:t>and reduced frequency of relapse of the disease It is recorded in almost all Patients who have received</a:t>
            </a:r>
            <a:r>
              <a:rPr lang="sr-Cyrl-RS" sz="1800" dirty="0">
                <a:latin typeface="Palatino Linotype" panose="02040502050505030304" pitchFamily="18" charset="0"/>
              </a:rPr>
              <a:t> </a:t>
            </a:r>
            <a:r>
              <a:rPr lang="en-US" sz="1800" dirty="0">
                <a:latin typeface="Palatino Linotype" panose="02040502050505030304" pitchFamily="18" charset="0"/>
              </a:rPr>
              <a:t>IFN</a:t>
            </a:r>
            <a:r>
              <a:rPr lang="el-GR" sz="1800" dirty="0">
                <a:latin typeface="Palatino Linotype" panose="02040502050505030304" pitchFamily="18" charset="0"/>
              </a:rPr>
              <a:t>α</a:t>
            </a:r>
            <a:r>
              <a:rPr lang="en-US" sz="1800" dirty="0">
                <a:latin typeface="Palatino Linotype" panose="02040502050505030304" pitchFamily="18" charset="0"/>
              </a:rPr>
              <a:t>2a</a:t>
            </a:r>
            <a:r>
              <a:rPr lang="el-GR" sz="1800" dirty="0">
                <a:latin typeface="Palatino Linotype" panose="02040502050505030304" pitchFamily="18" charset="0"/>
              </a:rPr>
              <a:t>. </a:t>
            </a:r>
            <a:endParaRPr lang="en-US" sz="1800" dirty="0">
              <a:latin typeface="Palatino Linotype" panose="02040502050505030304" pitchFamily="18" charset="0"/>
            </a:endParaRPr>
          </a:p>
          <a:p>
            <a:r>
              <a:rPr lang="en-US" sz="1800" dirty="0">
                <a:latin typeface="Palatino Linotype" panose="02040502050505030304" pitchFamily="18" charset="0"/>
              </a:rPr>
              <a:t>Favorable therapeutic effect It has been observed in more than</a:t>
            </a:r>
            <a:r>
              <a:rPr lang="sr-Cyrl-RS" sz="1800" dirty="0">
                <a:latin typeface="Palatino Linotype" panose="02040502050505030304" pitchFamily="18" charset="0"/>
              </a:rPr>
              <a:t> 80% </a:t>
            </a:r>
            <a:r>
              <a:rPr lang="en-US" sz="1800" dirty="0">
                <a:latin typeface="Palatino Linotype" panose="02040502050505030304" pitchFamily="18" charset="0"/>
              </a:rPr>
              <a:t>patients whose main symptoms were mucocutaneous lesions, while the success of therapy More than 95% of those who have </a:t>
            </a:r>
            <a:r>
              <a:rPr lang="en-US" sz="1800" dirty="0" err="1">
                <a:latin typeface="Palatino Linotype" panose="02040502050505030304" pitchFamily="18" charset="0"/>
              </a:rPr>
              <a:t>artitis</a:t>
            </a:r>
            <a:r>
              <a:rPr lang="en-US" sz="1800" dirty="0">
                <a:latin typeface="Palatino Linotype" panose="02040502050505030304" pitchFamily="18" charset="0"/>
              </a:rPr>
              <a:t> or uveitis</a:t>
            </a:r>
            <a:r>
              <a:rPr lang="sr-Cyrl-RS" sz="1800" dirty="0">
                <a:latin typeface="Palatino Linotype" panose="02040502050505030304" pitchFamily="18" charset="0"/>
              </a:rPr>
              <a:t>. </a:t>
            </a:r>
            <a:endParaRPr lang="en-US" sz="1800" dirty="0">
              <a:latin typeface="Palatino Linotype" panose="02040502050505030304" pitchFamily="18" charset="0"/>
            </a:endParaRPr>
          </a:p>
          <a:p>
            <a:r>
              <a:rPr lang="en-US" sz="1800" dirty="0">
                <a:latin typeface="Palatino Linotype" panose="02040502050505030304" pitchFamily="18" charset="0"/>
              </a:rPr>
              <a:t>A better effect was observed with the use of high doses IFN-alpha2a, which was much more effective compared to</a:t>
            </a:r>
            <a:r>
              <a:rPr lang="sr-Cyrl-RS" sz="1800" dirty="0">
                <a:latin typeface="Palatino Linotype" panose="02040502050505030304" pitchFamily="18" charset="0"/>
              </a:rPr>
              <a:t> </a:t>
            </a:r>
            <a:r>
              <a:rPr lang="en-US" sz="1800" dirty="0">
                <a:latin typeface="Palatino Linotype" panose="02040502050505030304" pitchFamily="18" charset="0"/>
              </a:rPr>
              <a:t>IFN-alpha2b. </a:t>
            </a:r>
          </a:p>
          <a:p>
            <a:r>
              <a:rPr lang="en-US" sz="1800" dirty="0">
                <a:latin typeface="Palatino Linotype" panose="02040502050505030304" pitchFamily="18" charset="0"/>
              </a:rPr>
              <a:t>In a significant number of patients, It's a complete remission of the disease</a:t>
            </a:r>
            <a:r>
              <a:rPr lang="sr-Cyrl-RS" sz="1800" dirty="0">
                <a:latin typeface="Palatino Linotype" panose="02040502050505030304" pitchFamily="18" charset="0"/>
              </a:rPr>
              <a:t>. </a:t>
            </a:r>
            <a:endParaRPr lang="en-US" sz="1800" dirty="0">
              <a:latin typeface="Palatino Linotype" panose="02040502050505030304" pitchFamily="18" charset="0"/>
            </a:endParaRPr>
          </a:p>
          <a:p>
            <a:r>
              <a:rPr lang="en-US" sz="1800" dirty="0">
                <a:latin typeface="Palatino Linotype" panose="02040502050505030304" pitchFamily="18" charset="0"/>
              </a:rPr>
              <a:t>Side effects have been reported depending on doses and manifested themselves with fatigue</a:t>
            </a:r>
            <a:r>
              <a:rPr lang="sr-Cyrl-RS" sz="1800" dirty="0">
                <a:latin typeface="Palatino Linotype" panose="02040502050505030304" pitchFamily="18" charset="0"/>
              </a:rPr>
              <a:t>, </a:t>
            </a:r>
            <a:r>
              <a:rPr lang="en-US" sz="1800" dirty="0">
                <a:latin typeface="Palatino Linotype" panose="02040502050505030304" pitchFamily="18" charset="0"/>
              </a:rPr>
              <a:t>malaise , and other symptoms are like those who are suffering from hepatitis</a:t>
            </a:r>
            <a:r>
              <a:rPr lang="sr-Cyrl-RS" sz="1800" dirty="0">
                <a:latin typeface="Palatino Linotype" panose="02040502050505030304" pitchFamily="18" charset="0"/>
              </a:rPr>
              <a:t> </a:t>
            </a:r>
            <a:r>
              <a:rPr lang="en-US" sz="1800" dirty="0">
                <a:latin typeface="Palatino Linotype" panose="02040502050505030304" pitchFamily="18" charset="0"/>
              </a:rPr>
              <a:t>C.</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Application of</a:t>
            </a:r>
            <a:r>
              <a:rPr lang="ru-RU" sz="3200" b="1" dirty="0">
                <a:latin typeface="Palatino Linotype" panose="02040502050505030304" pitchFamily="18" charset="0"/>
                <a:ea typeface="SimHei" panose="02010609060101010101" pitchFamily="49" charset="-122"/>
                <a:cs typeface="Times New Roman" panose="02020603050405020304" pitchFamily="18" charset="0"/>
              </a:rPr>
              <a:t> IFN-alpha </a:t>
            </a:r>
            <a:r>
              <a:rPr lang="en-US" sz="3200" b="1" dirty="0">
                <a:latin typeface="Palatino Linotype" panose="02040502050505030304" pitchFamily="18" charset="0"/>
                <a:ea typeface="SimHei" panose="02010609060101010101" pitchFamily="49" charset="-122"/>
                <a:cs typeface="Times New Roman" panose="02020603050405020304" pitchFamily="18" charset="0"/>
              </a:rPr>
              <a:t>in the Treatment of </a:t>
            </a:r>
            <a:r>
              <a:rPr lang="en-US" sz="3200" b="1" dirty="0" err="1">
                <a:latin typeface="Palatino Linotype" panose="02040502050505030304" pitchFamily="18" charset="0"/>
                <a:ea typeface="SimHei" panose="02010609060101010101" pitchFamily="49" charset="-122"/>
                <a:cs typeface="Times New Roman" panose="02020603050405020304" pitchFamily="18" charset="0"/>
              </a:rPr>
              <a:t>Behchet’s</a:t>
            </a:r>
            <a:r>
              <a:rPr lang="en-US" sz="3200" b="1" dirty="0">
                <a:latin typeface="Palatino Linotype" panose="02040502050505030304" pitchFamily="18" charset="0"/>
                <a:ea typeface="SimHei" panose="02010609060101010101" pitchFamily="49" charset="-122"/>
                <a:cs typeface="Times New Roman" panose="02020603050405020304" pitchFamily="18" charset="0"/>
              </a:rPr>
              <a:t> Disease</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pic>
        <p:nvPicPr>
          <p:cNvPr id="6" name="Picture 5"/>
          <p:cNvPicPr>
            <a:picLocks noChangeAspect="1"/>
          </p:cNvPicPr>
          <p:nvPr/>
        </p:nvPicPr>
        <p:blipFill>
          <a:blip r:embed="rId2" cstate="print"/>
          <a:stretch>
            <a:fillRect/>
          </a:stretch>
        </p:blipFill>
        <p:spPr>
          <a:xfrm>
            <a:off x="46922" y="2134405"/>
            <a:ext cx="5361358" cy="3568654"/>
          </a:xfrm>
          <a:prstGeom prst="rect">
            <a:avLst/>
          </a:prstGeom>
        </p:spPr>
      </p:pic>
    </p:spTree>
    <p:extLst>
      <p:ext uri="{BB962C8B-B14F-4D97-AF65-F5344CB8AC3E}">
        <p14:creationId xmlns:p14="http://schemas.microsoft.com/office/powerpoint/2010/main" val="3003512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a:solidFill>
            <a:schemeClr val="accent1">
              <a:lumMod val="20000"/>
              <a:lumOff val="80000"/>
            </a:schemeClr>
          </a:solidFill>
        </p:spPr>
        <p:txBody>
          <a:bodyPr>
            <a:normAutofit/>
          </a:bodyPr>
          <a:lstStyle/>
          <a:p>
            <a:pPr algn="ctr"/>
            <a:r>
              <a:rPr lang="en-US" sz="3600" b="1" dirty="0">
                <a:latin typeface="Palatino Linotype" panose="02040502050505030304" pitchFamily="18" charset="0"/>
              </a:rPr>
              <a:t>Cytokine Modulation as a New Therapeutic</a:t>
            </a:r>
            <a:r>
              <a:rPr lang="ru-RU" sz="3600" b="1" dirty="0">
                <a:latin typeface="Palatino Linotype" panose="02040502050505030304" pitchFamily="18" charset="0"/>
              </a:rPr>
              <a:t> </a:t>
            </a:r>
            <a:r>
              <a:rPr lang="en-US" sz="3600" b="1" dirty="0">
                <a:latin typeface="Palatino Linotype" panose="02040502050505030304" pitchFamily="18" charset="0"/>
              </a:rPr>
              <a:t>Approach in the Treatment of Allergic Diseases</a:t>
            </a:r>
            <a:r>
              <a:rPr lang="ru-RU" sz="3600" b="1" dirty="0">
                <a:latin typeface="Palatino Linotype" panose="02040502050505030304" pitchFamily="18" charset="0"/>
              </a:rPr>
              <a:t> </a:t>
            </a:r>
            <a:endParaRPr lang="en-US" sz="3600" b="1" dirty="0">
              <a:latin typeface="Palatino Linotype" panose="02040502050505030304" pitchFamily="18" charset="0"/>
            </a:endParaRPr>
          </a:p>
        </p:txBody>
      </p:sp>
      <p:sp>
        <p:nvSpPr>
          <p:cNvPr id="3" name="Content Placeholder 2"/>
          <p:cNvSpPr>
            <a:spLocks noGrp="1"/>
          </p:cNvSpPr>
          <p:nvPr>
            <p:ph idx="1"/>
          </p:nvPr>
        </p:nvSpPr>
        <p:spPr>
          <a:xfrm>
            <a:off x="319585" y="1634556"/>
            <a:ext cx="10515600" cy="4351338"/>
          </a:xfrm>
        </p:spPr>
        <p:txBody>
          <a:bodyPr>
            <a:normAutofit/>
          </a:bodyPr>
          <a:lstStyle/>
          <a:p>
            <a:r>
              <a:rPr lang="en-US" sz="2400" dirty="0">
                <a:latin typeface="Palatino Linotype" panose="02040502050505030304" pitchFamily="18" charset="0"/>
              </a:rPr>
              <a:t>Due to the fact that cytokines play an important role</a:t>
            </a:r>
            <a:r>
              <a:rPr lang="sr-Cyrl-RS" sz="2400" dirty="0">
                <a:latin typeface="Palatino Linotype" panose="02040502050505030304" pitchFamily="18" charset="0"/>
              </a:rPr>
              <a:t> </a:t>
            </a:r>
            <a:r>
              <a:rPr lang="en-US" sz="2400" dirty="0">
                <a:latin typeface="Palatino Linotype" panose="02040502050505030304" pitchFamily="18" charset="0"/>
              </a:rPr>
              <a:t>in immunopathogenesis of allergic diseases</a:t>
            </a:r>
            <a:r>
              <a:rPr lang="sr-Cyrl-RS" sz="2400" dirty="0">
                <a:latin typeface="Palatino Linotype" panose="02040502050505030304" pitchFamily="18" charset="0"/>
              </a:rPr>
              <a:t>, </a:t>
            </a:r>
            <a:r>
              <a:rPr lang="en-US" sz="2400" dirty="0">
                <a:latin typeface="Palatino Linotype" panose="02040502050505030304" pitchFamily="18" charset="0"/>
              </a:rPr>
              <a:t>A number of studies have examined the possibility of their</a:t>
            </a:r>
            <a:r>
              <a:rPr lang="sr-Cyrl-RS" sz="2400" dirty="0">
                <a:latin typeface="Palatino Linotype" panose="02040502050505030304" pitchFamily="18" charset="0"/>
              </a:rPr>
              <a:t> </a:t>
            </a:r>
            <a:r>
              <a:rPr lang="en-US" sz="2400" dirty="0">
                <a:latin typeface="Palatino Linotype" panose="02040502050505030304" pitchFamily="18" charset="0"/>
              </a:rPr>
              <a:t>modulation as a new therapeutic approach</a:t>
            </a:r>
            <a:r>
              <a:rPr lang="sr-Cyrl-RS" sz="2400" dirty="0">
                <a:latin typeface="Palatino Linotype" panose="02040502050505030304" pitchFamily="18" charset="0"/>
              </a:rPr>
              <a:t> </a:t>
            </a:r>
            <a:r>
              <a:rPr lang="en-US" sz="2400" dirty="0">
                <a:latin typeface="Palatino Linotype" panose="02040502050505030304" pitchFamily="18" charset="0"/>
              </a:rPr>
              <a:t>in the treatment of allergic diseases</a:t>
            </a:r>
            <a:r>
              <a:rPr lang="sr-Cyrl-RS" sz="2400" dirty="0">
                <a:latin typeface="Palatino Linotype" panose="02040502050505030304" pitchFamily="18" charset="0"/>
              </a:rPr>
              <a:t>. </a:t>
            </a:r>
            <a:endParaRPr lang="en-US" sz="2400" dirty="0">
              <a:latin typeface="Palatino Linotype" panose="02040502050505030304" pitchFamily="18" charset="0"/>
            </a:endParaRPr>
          </a:p>
        </p:txBody>
      </p:sp>
      <p:pic>
        <p:nvPicPr>
          <p:cNvPr id="4" name="Picture 3"/>
          <p:cNvPicPr>
            <a:picLocks noChangeAspect="1"/>
          </p:cNvPicPr>
          <p:nvPr/>
        </p:nvPicPr>
        <p:blipFill>
          <a:blip r:embed="rId2" cstate="print"/>
          <a:stretch>
            <a:fillRect/>
          </a:stretch>
        </p:blipFill>
        <p:spPr>
          <a:xfrm>
            <a:off x="2462923" y="3009260"/>
            <a:ext cx="6519589" cy="3514369"/>
          </a:xfrm>
          <a:prstGeom prst="rect">
            <a:avLst/>
          </a:prstGeom>
        </p:spPr>
      </p:pic>
    </p:spTree>
    <p:extLst>
      <p:ext uri="{BB962C8B-B14F-4D97-AF65-F5344CB8AC3E}">
        <p14:creationId xmlns:p14="http://schemas.microsoft.com/office/powerpoint/2010/main" val="11525405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4360"/>
            <a:ext cx="10515600" cy="590029"/>
          </a:xfrm>
        </p:spPr>
        <p:txBody>
          <a:bodyPr/>
          <a:lstStyle/>
          <a:p>
            <a:pPr marL="0" indent="0">
              <a:buNone/>
            </a:pPr>
            <a:r>
              <a:rPr lang="en-US" i="1" dirty="0"/>
              <a:t>…</a:t>
            </a:r>
            <a:r>
              <a:rPr lang="en-US" i="1" dirty="0">
                <a:latin typeface="Palatino Linotype" panose="02040502050505030304" pitchFamily="18" charset="0"/>
              </a:rPr>
              <a:t>Let's look at the pathogenesis of asthma.</a:t>
            </a: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Modulation of IL-4, IL-5 and IL-13 as New Therapeutic Approach in the Treatment of Asthma</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pic>
        <p:nvPicPr>
          <p:cNvPr id="5" name="Picture 4"/>
          <p:cNvPicPr>
            <a:picLocks noChangeAspect="1"/>
          </p:cNvPicPr>
          <p:nvPr/>
        </p:nvPicPr>
        <p:blipFill>
          <a:blip r:embed="rId2" cstate="print"/>
          <a:stretch>
            <a:fillRect/>
          </a:stretch>
        </p:blipFill>
        <p:spPr>
          <a:xfrm>
            <a:off x="2088107" y="1804389"/>
            <a:ext cx="7356144" cy="5053611"/>
          </a:xfrm>
          <a:prstGeom prst="rect">
            <a:avLst/>
          </a:prstGeom>
        </p:spPr>
      </p:pic>
    </p:spTree>
    <p:extLst>
      <p:ext uri="{BB962C8B-B14F-4D97-AF65-F5344CB8AC3E}">
        <p14:creationId xmlns:p14="http://schemas.microsoft.com/office/powerpoint/2010/main" val="17245715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20" y="1105469"/>
            <a:ext cx="5985680" cy="5564638"/>
          </a:xfrm>
        </p:spPr>
        <p:txBody>
          <a:bodyPr>
            <a:normAutofit fontScale="25000" lnSpcReduction="20000"/>
          </a:bodyPr>
          <a:lstStyle/>
          <a:p>
            <a:r>
              <a:rPr lang="en-US" sz="8000" b="1" dirty="0" err="1">
                <a:latin typeface="Palatino Linotype" panose="02040502050505030304" pitchFamily="18" charset="0"/>
                <a:ea typeface="Times New Roman" panose="02020603050405020304" pitchFamily="18" charset="0"/>
              </a:rPr>
              <a:t>Reslizumab</a:t>
            </a:r>
            <a:r>
              <a:rPr lang="sr-Cyrl-RS" sz="8000" b="1" dirty="0">
                <a:latin typeface="Palatino Linotype" panose="02040502050505030304" pitchFamily="18" charset="0"/>
                <a:ea typeface="Times New Roman" panose="02020603050405020304" pitchFamily="18" charset="0"/>
              </a:rPr>
              <a:t> (</a:t>
            </a:r>
            <a:r>
              <a:rPr lang="en-US" sz="8000" b="1" dirty="0">
                <a:latin typeface="Palatino Linotype" panose="02040502050505030304" pitchFamily="18" charset="0"/>
                <a:ea typeface="Times New Roman" panose="02020603050405020304" pitchFamily="18" charset="0"/>
              </a:rPr>
              <a:t>anti</a:t>
            </a:r>
            <a:r>
              <a:rPr lang="sr-Cyrl-RS" sz="8000" b="1" dirty="0">
                <a:latin typeface="Palatino Linotype" panose="02040502050505030304" pitchFamily="18" charset="0"/>
                <a:ea typeface="Times New Roman" panose="02020603050405020304" pitchFamily="18" charset="0"/>
              </a:rPr>
              <a:t>-</a:t>
            </a:r>
            <a:r>
              <a:rPr lang="en-US" sz="8000" b="1" dirty="0">
                <a:latin typeface="Palatino Linotype" panose="02040502050505030304" pitchFamily="18" charset="0"/>
                <a:ea typeface="Times New Roman" panose="02020603050405020304" pitchFamily="18" charset="0"/>
              </a:rPr>
              <a:t>IL-5</a:t>
            </a:r>
            <a:r>
              <a:rPr lang="sr-Cyrl-RS" sz="8000" b="1" dirty="0">
                <a:latin typeface="Palatino Linotype" panose="02040502050505030304" pitchFamily="18" charset="0"/>
                <a:ea typeface="Times New Roman" panose="02020603050405020304" pitchFamily="18" charset="0"/>
              </a:rPr>
              <a:t> </a:t>
            </a:r>
            <a:r>
              <a:rPr lang="en-US" sz="8000" b="1" dirty="0">
                <a:latin typeface="Palatino Linotype" panose="02040502050505030304" pitchFamily="18" charset="0"/>
                <a:ea typeface="Times New Roman" panose="02020603050405020304" pitchFamily="18" charset="0"/>
              </a:rPr>
              <a:t>antibody) </a:t>
            </a:r>
          </a:p>
          <a:p>
            <a:pPr marL="0" indent="0">
              <a:buNone/>
            </a:pPr>
            <a:r>
              <a:rPr lang="en-US" sz="8000" dirty="0">
                <a:latin typeface="Palatino Linotype" panose="02040502050505030304" pitchFamily="18" charset="0"/>
              </a:rPr>
              <a:t>- Cross-sectional results were found in three clinical studies.</a:t>
            </a:r>
            <a:r>
              <a:rPr lang="sr-Cyrl-RS" sz="8000" dirty="0">
                <a:latin typeface="Palatino Linotype" panose="02040502050505030304" pitchFamily="18" charset="0"/>
              </a:rPr>
              <a:t> </a:t>
            </a:r>
            <a:endParaRPr lang="en-US" sz="8000" dirty="0">
              <a:latin typeface="Palatino Linotype" panose="02040502050505030304" pitchFamily="18" charset="0"/>
            </a:endParaRPr>
          </a:p>
          <a:p>
            <a:pPr marL="0" indent="0">
              <a:buNone/>
            </a:pPr>
            <a:r>
              <a:rPr lang="en-US" sz="8000" dirty="0">
                <a:latin typeface="Palatino Linotype" panose="02040502050505030304" pitchFamily="18" charset="0"/>
              </a:rPr>
              <a:t>In the first study, the use of </a:t>
            </a:r>
            <a:r>
              <a:rPr lang="en-US" sz="8000" dirty="0" err="1">
                <a:latin typeface="Palatino Linotype" panose="02040502050505030304" pitchFamily="18" charset="0"/>
              </a:rPr>
              <a:t>Reslizumab</a:t>
            </a:r>
            <a:r>
              <a:rPr lang="en-US" sz="8000" dirty="0">
                <a:latin typeface="Palatino Linotype" panose="02040502050505030304" pitchFamily="18" charset="0"/>
              </a:rPr>
              <a:t> resulted in a significant reduction of eosinophils in sputum</a:t>
            </a:r>
            <a:r>
              <a:rPr lang="sr-Cyrl-RS" sz="8000" dirty="0">
                <a:latin typeface="Palatino Linotype" panose="02040502050505030304" pitchFamily="18" charset="0"/>
              </a:rPr>
              <a:t>, </a:t>
            </a:r>
            <a:r>
              <a:rPr lang="en-US" sz="8000" dirty="0">
                <a:latin typeface="Palatino Linotype" panose="02040502050505030304" pitchFamily="18" charset="0"/>
              </a:rPr>
              <a:t>without any effect on the symptoms of asthma and without affecting the exacerbation of the disease</a:t>
            </a:r>
            <a:r>
              <a:rPr lang="sr-Cyrl-RS" sz="8000" dirty="0">
                <a:latin typeface="Palatino Linotype" panose="02040502050505030304" pitchFamily="18" charset="0"/>
              </a:rPr>
              <a:t>. </a:t>
            </a:r>
            <a:endParaRPr lang="en-US" sz="8000" dirty="0">
              <a:latin typeface="Palatino Linotype" panose="02040502050505030304" pitchFamily="18" charset="0"/>
            </a:endParaRPr>
          </a:p>
          <a:p>
            <a:pPr marL="0" indent="0">
              <a:buNone/>
            </a:pPr>
            <a:r>
              <a:rPr lang="en-US" sz="8000" dirty="0">
                <a:latin typeface="Palatino Linotype" panose="02040502050505030304" pitchFamily="18" charset="0"/>
              </a:rPr>
              <a:t>In another study, </a:t>
            </a:r>
            <a:r>
              <a:rPr lang="en-US" sz="8000" dirty="0" err="1">
                <a:latin typeface="Palatino Linotype" panose="02040502050505030304" pitchFamily="18" charset="0"/>
              </a:rPr>
              <a:t>Reslizumab</a:t>
            </a:r>
            <a:r>
              <a:rPr lang="en-US" sz="8000" dirty="0">
                <a:latin typeface="Palatino Linotype" panose="02040502050505030304" pitchFamily="18" charset="0"/>
              </a:rPr>
              <a:t> had</a:t>
            </a:r>
            <a:r>
              <a:rPr lang="sr-Cyrl-RS" sz="8000" dirty="0">
                <a:latin typeface="Palatino Linotype" panose="02040502050505030304" pitchFamily="18" charset="0"/>
              </a:rPr>
              <a:t> </a:t>
            </a:r>
            <a:r>
              <a:rPr lang="en-US" sz="8000" dirty="0">
                <a:latin typeface="Palatino Linotype" panose="02040502050505030304" pitchFamily="18" charset="0"/>
              </a:rPr>
              <a:t>favorable therapeutic effect followed by</a:t>
            </a:r>
            <a:r>
              <a:rPr lang="sr-Cyrl-RS" sz="8000" dirty="0">
                <a:latin typeface="Palatino Linotype" panose="02040502050505030304" pitchFamily="18" charset="0"/>
              </a:rPr>
              <a:t> </a:t>
            </a:r>
            <a:r>
              <a:rPr lang="en-US" sz="8000" dirty="0">
                <a:latin typeface="Palatino Linotype" panose="02040502050505030304" pitchFamily="18" charset="0"/>
              </a:rPr>
              <a:t>A significant improvement in FEV1 and a significant reduction in the exacerbation of the disease</a:t>
            </a:r>
            <a:r>
              <a:rPr lang="sr-Cyrl-RS" sz="8000" dirty="0">
                <a:latin typeface="Palatino Linotype" panose="02040502050505030304" pitchFamily="18" charset="0"/>
              </a:rPr>
              <a:t> </a:t>
            </a:r>
            <a:r>
              <a:rPr lang="en-US" sz="8000" dirty="0">
                <a:latin typeface="Palatino Linotype" panose="02040502050505030304" pitchFamily="18" charset="0"/>
              </a:rPr>
              <a:t>in patients who have received this medicine</a:t>
            </a:r>
            <a:r>
              <a:rPr lang="sr-Cyrl-RS" sz="8000" dirty="0">
                <a:latin typeface="Palatino Linotype" panose="02040502050505030304" pitchFamily="18" charset="0"/>
              </a:rPr>
              <a:t> </a:t>
            </a:r>
            <a:r>
              <a:rPr lang="en-US" sz="8000" dirty="0">
                <a:latin typeface="Palatino Linotype" panose="02040502050505030304" pitchFamily="18" charset="0"/>
              </a:rPr>
              <a:t>compared to those who received placebo.</a:t>
            </a:r>
            <a:r>
              <a:rPr lang="sr-Cyrl-RS" sz="8000" dirty="0">
                <a:latin typeface="Palatino Linotype" panose="02040502050505030304" pitchFamily="18" charset="0"/>
              </a:rPr>
              <a:t> </a:t>
            </a:r>
            <a:endParaRPr lang="en-US" sz="8000" dirty="0">
              <a:latin typeface="Palatino Linotype" panose="02040502050505030304" pitchFamily="18" charset="0"/>
            </a:endParaRPr>
          </a:p>
          <a:p>
            <a:pPr marL="0" indent="0">
              <a:buNone/>
            </a:pPr>
            <a:r>
              <a:rPr lang="en-US" sz="8000" dirty="0">
                <a:latin typeface="Palatino Linotype" panose="02040502050505030304" pitchFamily="18" charset="0"/>
              </a:rPr>
              <a:t>In the third study, a decrease in eosinophils was observed in serum and improving the clinical picture in patients receiving </a:t>
            </a:r>
            <a:r>
              <a:rPr lang="en-US" sz="8000" dirty="0" err="1">
                <a:latin typeface="Palatino Linotype" panose="02040502050505030304" pitchFamily="18" charset="0"/>
              </a:rPr>
              <a:t>Reslizumab</a:t>
            </a:r>
            <a:r>
              <a:rPr lang="sr-Cyrl-RS" sz="8000" dirty="0">
                <a:latin typeface="Palatino Linotype" panose="02040502050505030304" pitchFamily="18" charset="0"/>
              </a:rPr>
              <a:t>.</a:t>
            </a:r>
            <a:endParaRPr lang="en-US" sz="8000" dirty="0">
              <a:latin typeface="Palatino Linotype" panose="02040502050505030304" pitchFamily="18" charset="0"/>
            </a:endParaRPr>
          </a:p>
          <a:p>
            <a:r>
              <a:rPr lang="en-US" sz="8000" b="1" dirty="0" err="1">
                <a:latin typeface="Palatino Linotype" panose="02040502050505030304" pitchFamily="18" charset="0"/>
              </a:rPr>
              <a:t>Benralizumab</a:t>
            </a:r>
            <a:r>
              <a:rPr lang="sr-Cyrl-RS" sz="8000" b="1" dirty="0">
                <a:latin typeface="Palatino Linotype" panose="02040502050505030304" pitchFamily="18" charset="0"/>
              </a:rPr>
              <a:t> </a:t>
            </a:r>
            <a:r>
              <a:rPr lang="en-US" sz="8000" b="1" dirty="0">
                <a:latin typeface="Palatino Linotype" panose="02040502050505030304" pitchFamily="18" charset="0"/>
              </a:rPr>
              <a:t>(</a:t>
            </a:r>
            <a:r>
              <a:rPr lang="sr-Cyrl-RS" sz="8000" b="1" dirty="0">
                <a:latin typeface="Palatino Linotype" panose="02040502050505030304" pitchFamily="18" charset="0"/>
              </a:rPr>
              <a:t>анти-IL-5Rα)</a:t>
            </a:r>
          </a:p>
          <a:p>
            <a:pPr marL="0" indent="0">
              <a:buNone/>
            </a:pPr>
            <a:r>
              <a:rPr lang="sr-Cyrl-RS" sz="8000" dirty="0">
                <a:latin typeface="Palatino Linotype" panose="02040502050505030304" pitchFamily="18" charset="0"/>
              </a:rPr>
              <a:t>- </a:t>
            </a:r>
            <a:r>
              <a:rPr lang="en-US" sz="8000" dirty="0">
                <a:latin typeface="Palatino Linotype" panose="02040502050505030304" pitchFamily="18" charset="0"/>
              </a:rPr>
              <a:t>High doses of </a:t>
            </a:r>
            <a:r>
              <a:rPr lang="en-US" sz="8000" dirty="0" err="1">
                <a:latin typeface="Palatino Linotype" panose="02040502050505030304" pitchFamily="18" charset="0"/>
              </a:rPr>
              <a:t>Benralizumab</a:t>
            </a:r>
            <a:r>
              <a:rPr lang="en-US" sz="8000" dirty="0">
                <a:latin typeface="Palatino Linotype" panose="02040502050505030304" pitchFamily="18" charset="0"/>
              </a:rPr>
              <a:t> significantly reduce the frequency of exacerbations and improved symptoms and clinical signs of asthma</a:t>
            </a:r>
            <a:r>
              <a:rPr lang="sr-Cyrl-RS" sz="8000" dirty="0">
                <a:latin typeface="Palatino Linotype" panose="02040502050505030304" pitchFamily="18" charset="0"/>
              </a:rPr>
              <a:t>, </a:t>
            </a:r>
            <a:r>
              <a:rPr lang="en-US" sz="8000" dirty="0">
                <a:latin typeface="Palatino Linotype" panose="02040502050505030304" pitchFamily="18" charset="0"/>
              </a:rPr>
              <a:t>as well as the parameters of lung function the quality of life of these patients</a:t>
            </a:r>
            <a:r>
              <a:rPr lang="sr-Cyrl-RS" sz="8000" dirty="0">
                <a:latin typeface="Palatino Linotype" panose="02040502050505030304" pitchFamily="18" charset="0"/>
              </a:rPr>
              <a:t>.</a:t>
            </a:r>
            <a:endParaRPr lang="en-US" sz="8000" dirty="0">
              <a:latin typeface="Palatino Linotype" panose="02040502050505030304" pitchFamily="18" charset="0"/>
            </a:endParaRPr>
          </a:p>
          <a:p>
            <a:pPr marL="0" indent="0">
              <a:buNone/>
            </a:pPr>
            <a:r>
              <a:rPr lang="sr-Cyrl-RS" dirty="0">
                <a:latin typeface="Times New Roman" panose="02020603050405020304" pitchFamily="18" charset="0"/>
              </a:rPr>
              <a:t> </a:t>
            </a:r>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Modulation of IL-5 as a New Therapeutic Approach in the Treatment of Asthma</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pic>
        <p:nvPicPr>
          <p:cNvPr id="5" name="Picture 4"/>
          <p:cNvPicPr>
            <a:picLocks noChangeAspect="1"/>
          </p:cNvPicPr>
          <p:nvPr/>
        </p:nvPicPr>
        <p:blipFill>
          <a:blip r:embed="rId2" cstate="print"/>
          <a:stretch>
            <a:fillRect/>
          </a:stretch>
        </p:blipFill>
        <p:spPr>
          <a:xfrm>
            <a:off x="7001302" y="1222035"/>
            <a:ext cx="4962880" cy="5635965"/>
          </a:xfrm>
          <a:prstGeom prst="rect">
            <a:avLst/>
          </a:prstGeom>
        </p:spPr>
      </p:pic>
      <p:sp>
        <p:nvSpPr>
          <p:cNvPr id="6" name="Rectangle 5"/>
          <p:cNvSpPr/>
          <p:nvPr/>
        </p:nvSpPr>
        <p:spPr>
          <a:xfrm>
            <a:off x="6864824" y="5773002"/>
            <a:ext cx="5199797" cy="1084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92377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07010"/>
            <a:ext cx="7383439" cy="5550989"/>
          </a:xfrm>
        </p:spPr>
        <p:txBody>
          <a:bodyPr>
            <a:normAutofit fontScale="92500" lnSpcReduction="20000"/>
          </a:bodyPr>
          <a:lstStyle/>
          <a:p>
            <a:r>
              <a:rPr lang="en-US" b="1" dirty="0">
                <a:latin typeface="Palatino Linotype" panose="02040502050505030304" pitchFamily="18" charset="0"/>
              </a:rPr>
              <a:t>Tralokinumab</a:t>
            </a:r>
            <a:r>
              <a:rPr lang="sr-Cyrl-RS" b="1" dirty="0">
                <a:latin typeface="Palatino Linotype" panose="02040502050505030304" pitchFamily="18" charset="0"/>
              </a:rPr>
              <a:t> (</a:t>
            </a:r>
            <a:r>
              <a:rPr lang="en-US" b="1" dirty="0">
                <a:latin typeface="Palatino Linotype" panose="02040502050505030304" pitchFamily="18" charset="0"/>
              </a:rPr>
              <a:t>anti</a:t>
            </a:r>
            <a:r>
              <a:rPr lang="sr-Cyrl-RS" b="1" dirty="0">
                <a:latin typeface="Palatino Linotype" panose="02040502050505030304" pitchFamily="18" charset="0"/>
              </a:rPr>
              <a:t>-</a:t>
            </a:r>
            <a:r>
              <a:rPr lang="en-US" b="1" dirty="0">
                <a:latin typeface="Palatino Linotype" panose="02040502050505030304" pitchFamily="18" charset="0"/>
              </a:rPr>
              <a:t>IL-13 antibody</a:t>
            </a:r>
            <a:r>
              <a:rPr lang="sr-Cyrl-RS" b="1" dirty="0">
                <a:latin typeface="Palatino Linotype" panose="02040502050505030304" pitchFamily="18" charset="0"/>
              </a:rPr>
              <a:t>)</a:t>
            </a:r>
          </a:p>
          <a:p>
            <a:pPr>
              <a:buFontTx/>
              <a:buChar char="-"/>
            </a:pPr>
            <a:r>
              <a:rPr lang="en-US" dirty="0">
                <a:latin typeface="Palatino Linotype" panose="02040502050505030304" pitchFamily="18" charset="0"/>
              </a:rPr>
              <a:t>Results obtained in a clinical study</a:t>
            </a:r>
            <a:r>
              <a:rPr lang="sr-Cyrl-RS" dirty="0">
                <a:latin typeface="Palatino Linotype" panose="02040502050505030304" pitchFamily="18" charset="0"/>
              </a:rPr>
              <a:t> </a:t>
            </a:r>
            <a:r>
              <a:rPr lang="en-US" dirty="0">
                <a:latin typeface="Palatino Linotype" panose="02040502050505030304" pitchFamily="18" charset="0"/>
              </a:rPr>
              <a:t>which covered</a:t>
            </a:r>
            <a:r>
              <a:rPr lang="sr-Cyrl-RS" dirty="0">
                <a:latin typeface="Palatino Linotype" panose="02040502050505030304" pitchFamily="18" charset="0"/>
              </a:rPr>
              <a:t> </a:t>
            </a:r>
            <a:r>
              <a:rPr lang="en-US" dirty="0">
                <a:latin typeface="Palatino Linotype" panose="02040502050505030304" pitchFamily="18" charset="0"/>
              </a:rPr>
              <a:t>194 patients showed that the use of this antibodies significantly improve the parameters of the pulmonary</a:t>
            </a:r>
            <a:r>
              <a:rPr lang="sr-Cyrl-RS" dirty="0">
                <a:latin typeface="Palatino Linotype" panose="02040502050505030304" pitchFamily="18" charset="0"/>
              </a:rPr>
              <a:t> </a:t>
            </a:r>
            <a:r>
              <a:rPr lang="en-US" dirty="0">
                <a:latin typeface="Palatino Linotype" panose="02040502050505030304" pitchFamily="18" charset="0"/>
              </a:rPr>
              <a:t>function in patients</a:t>
            </a:r>
            <a:r>
              <a:rPr lang="sr-Cyrl-RS" dirty="0">
                <a:latin typeface="Palatino Linotype" panose="02040502050505030304" pitchFamily="18" charset="0"/>
              </a:rPr>
              <a:t> </a:t>
            </a:r>
            <a:r>
              <a:rPr lang="en-US" dirty="0">
                <a:latin typeface="Palatino Linotype" panose="02040502050505030304" pitchFamily="18" charset="0"/>
              </a:rPr>
              <a:t>with moderate and severe asthma</a:t>
            </a:r>
            <a:r>
              <a:rPr lang="sr-Cyrl-RS" dirty="0">
                <a:latin typeface="Palatino Linotype" panose="02040502050505030304" pitchFamily="18" charset="0"/>
              </a:rPr>
              <a:t>. </a:t>
            </a:r>
          </a:p>
          <a:p>
            <a:r>
              <a:rPr lang="en-US" b="1" dirty="0" err="1">
                <a:latin typeface="Palatino Linotype" panose="02040502050505030304" pitchFamily="18" charset="0"/>
              </a:rPr>
              <a:t>Lebrikizumaba</a:t>
            </a:r>
            <a:r>
              <a:rPr lang="sr-Cyrl-RS" b="1" dirty="0">
                <a:latin typeface="Palatino Linotype" panose="02040502050505030304" pitchFamily="18" charset="0"/>
              </a:rPr>
              <a:t> (</a:t>
            </a:r>
            <a:r>
              <a:rPr lang="en-US" b="1" dirty="0">
                <a:latin typeface="Palatino Linotype" panose="02040502050505030304" pitchFamily="18" charset="0"/>
              </a:rPr>
              <a:t>anti</a:t>
            </a:r>
            <a:r>
              <a:rPr lang="sr-Cyrl-RS" b="1" dirty="0">
                <a:latin typeface="Palatino Linotype" panose="02040502050505030304" pitchFamily="18" charset="0"/>
              </a:rPr>
              <a:t>-</a:t>
            </a:r>
            <a:r>
              <a:rPr lang="en-US" b="1" dirty="0">
                <a:latin typeface="Palatino Linotype" panose="02040502050505030304" pitchFamily="18" charset="0"/>
              </a:rPr>
              <a:t>IL-13 antibody</a:t>
            </a:r>
            <a:r>
              <a:rPr lang="sr-Cyrl-RS" b="1" dirty="0">
                <a:latin typeface="Palatino Linotype" panose="02040502050505030304" pitchFamily="18" charset="0"/>
              </a:rPr>
              <a:t>) </a:t>
            </a:r>
          </a:p>
          <a:p>
            <a:pPr>
              <a:buFontTx/>
              <a:buChar char="-"/>
            </a:pPr>
            <a:r>
              <a:rPr lang="en-US" dirty="0">
                <a:latin typeface="Palatino Linotype" panose="02040502050505030304" pitchFamily="18" charset="0"/>
              </a:rPr>
              <a:t>Significantly improved lung function in patients with severe asthma who are inadequately responded to standard therapy and who had a high level of </a:t>
            </a:r>
            <a:r>
              <a:rPr lang="en-US" dirty="0" err="1">
                <a:latin typeface="Palatino Linotype" panose="02040502050505030304" pitchFamily="18" charset="0"/>
              </a:rPr>
              <a:t>periostine</a:t>
            </a:r>
            <a:r>
              <a:rPr lang="en-US" dirty="0">
                <a:latin typeface="Palatino Linotype" panose="02040502050505030304" pitchFamily="18" charset="0"/>
              </a:rPr>
              <a:t> in serum</a:t>
            </a:r>
            <a:r>
              <a:rPr lang="sr-Cyrl-RS" dirty="0">
                <a:latin typeface="Palatino Linotype" panose="02040502050505030304" pitchFamily="18" charset="0"/>
              </a:rPr>
              <a:t>. </a:t>
            </a:r>
          </a:p>
          <a:p>
            <a:pPr>
              <a:buFontTx/>
              <a:buChar char="-"/>
            </a:pPr>
            <a:r>
              <a:rPr lang="en-US" dirty="0">
                <a:latin typeface="Palatino Linotype" panose="02040502050505030304" pitchFamily="18" charset="0"/>
              </a:rPr>
              <a:t>However, a study comparing the effects Corticosteroids and </a:t>
            </a:r>
            <a:r>
              <a:rPr lang="en-US" dirty="0" err="1">
                <a:latin typeface="Palatino Linotype" panose="02040502050505030304" pitchFamily="18" charset="0"/>
              </a:rPr>
              <a:t>Lebrikuzimab</a:t>
            </a:r>
            <a:r>
              <a:rPr lang="en-US" dirty="0">
                <a:latin typeface="Palatino Linotype" panose="02040502050505030304" pitchFamily="18" charset="0"/>
              </a:rPr>
              <a:t> found that there was no statistically significant difference in the course and clinical picture of asthma</a:t>
            </a:r>
            <a:r>
              <a:rPr lang="sr-Cyrl-RS" dirty="0">
                <a:latin typeface="Palatino Linotype" panose="02040502050505030304" pitchFamily="18" charset="0"/>
              </a:rPr>
              <a:t> </a:t>
            </a:r>
            <a:r>
              <a:rPr lang="en-US" dirty="0">
                <a:latin typeface="Palatino Linotype" panose="02040502050505030304" pitchFamily="18" charset="0"/>
              </a:rPr>
              <a:t>patients who have received these two drugs</a:t>
            </a:r>
            <a:r>
              <a:rPr lang="sr-Cyrl-RS" dirty="0">
                <a:latin typeface="Palatino Linotype" panose="02040502050505030304" pitchFamily="18" charset="0"/>
              </a:rPr>
              <a:t>.</a:t>
            </a:r>
          </a:p>
          <a:p>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Modulation</a:t>
            </a:r>
            <a:r>
              <a:rPr lang="ru-RU" sz="3200" b="1" dirty="0">
                <a:latin typeface="Palatino Linotype" panose="02040502050505030304" pitchFamily="18" charset="0"/>
                <a:ea typeface="SimHei" panose="02010609060101010101" pitchFamily="49" charset="-122"/>
                <a:cs typeface="Times New Roman" panose="02020603050405020304" pitchFamily="18" charset="0"/>
              </a:rPr>
              <a:t> IL-13 </a:t>
            </a:r>
            <a:r>
              <a:rPr lang="en-US" sz="3200" b="1" dirty="0">
                <a:latin typeface="Palatino Linotype" panose="02040502050505030304" pitchFamily="18" charset="0"/>
                <a:ea typeface="SimHei" panose="02010609060101010101" pitchFamily="49" charset="-122"/>
                <a:cs typeface="Times New Roman" panose="02020603050405020304" pitchFamily="18" charset="0"/>
              </a:rPr>
              <a:t>as a New Therapeutic Approach in the Treatment of Asthma</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pic>
        <p:nvPicPr>
          <p:cNvPr id="6" name="Picture 5"/>
          <p:cNvPicPr>
            <a:picLocks noChangeAspect="1"/>
          </p:cNvPicPr>
          <p:nvPr/>
        </p:nvPicPr>
        <p:blipFill>
          <a:blip r:embed="rId3" cstate="print"/>
          <a:stretch>
            <a:fillRect/>
          </a:stretch>
        </p:blipFill>
        <p:spPr>
          <a:xfrm>
            <a:off x="7305964" y="1486941"/>
            <a:ext cx="4886036" cy="4640904"/>
          </a:xfrm>
          <a:prstGeom prst="rect">
            <a:avLst/>
          </a:prstGeom>
        </p:spPr>
      </p:pic>
      <p:sp>
        <p:nvSpPr>
          <p:cNvPr id="7" name="Oval 6"/>
          <p:cNvSpPr/>
          <p:nvPr/>
        </p:nvSpPr>
        <p:spPr>
          <a:xfrm>
            <a:off x="9376012" y="2715904"/>
            <a:ext cx="1433015" cy="83251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9406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5469"/>
            <a:ext cx="5172501" cy="5752531"/>
          </a:xfrm>
        </p:spPr>
        <p:txBody>
          <a:bodyPr>
            <a:normAutofit fontScale="85000" lnSpcReduction="10000"/>
          </a:bodyPr>
          <a:lstStyle/>
          <a:p>
            <a:r>
              <a:rPr lang="en-US" b="1" dirty="0">
                <a:latin typeface="Palatino Linotype" panose="02040502050505030304" pitchFamily="18" charset="0"/>
              </a:rPr>
              <a:t>Dupilumab</a:t>
            </a:r>
            <a:r>
              <a:rPr lang="sr-Cyrl-RS" b="1" dirty="0">
                <a:latin typeface="Palatino Linotype" panose="02040502050505030304" pitchFamily="18" charset="0"/>
              </a:rPr>
              <a:t> </a:t>
            </a:r>
          </a:p>
          <a:p>
            <a:pPr marL="0" indent="0">
              <a:buNone/>
            </a:pPr>
            <a:r>
              <a:rPr lang="sr-Cyrl-RS" b="1" dirty="0">
                <a:latin typeface="Palatino Linotype" panose="02040502050505030304" pitchFamily="18" charset="0"/>
              </a:rPr>
              <a:t>(</a:t>
            </a:r>
            <a:r>
              <a:rPr lang="en-US" b="1" dirty="0">
                <a:latin typeface="Palatino Linotype" panose="02040502050505030304" pitchFamily="18" charset="0"/>
              </a:rPr>
              <a:t>anti</a:t>
            </a:r>
            <a:r>
              <a:rPr lang="sr-Cyrl-RS" b="1" dirty="0">
                <a:latin typeface="Palatino Linotype" panose="02040502050505030304" pitchFamily="18" charset="0"/>
              </a:rPr>
              <a:t>-</a:t>
            </a:r>
            <a:r>
              <a:rPr lang="en-US" b="1" dirty="0">
                <a:latin typeface="Palatino Linotype" panose="02040502050505030304" pitchFamily="18" charset="0"/>
              </a:rPr>
              <a:t>IL-4R</a:t>
            </a:r>
            <a:r>
              <a:rPr lang="el-GR" b="1" dirty="0">
                <a:latin typeface="Palatino Linotype" panose="02040502050505030304" pitchFamily="18" charset="0"/>
              </a:rPr>
              <a:t>α/</a:t>
            </a:r>
            <a:r>
              <a:rPr lang="en-US" b="1" dirty="0">
                <a:latin typeface="Palatino Linotype" panose="02040502050505030304" pitchFamily="18" charset="0"/>
              </a:rPr>
              <a:t>IL-13R</a:t>
            </a:r>
            <a:r>
              <a:rPr lang="el-GR" b="1" dirty="0">
                <a:latin typeface="Palatino Linotype" panose="02040502050505030304" pitchFamily="18" charset="0"/>
              </a:rPr>
              <a:t>α1</a:t>
            </a:r>
            <a:r>
              <a:rPr lang="sr-Cyrl-RS" b="1" dirty="0">
                <a:latin typeface="Palatino Linotype" panose="02040502050505030304" pitchFamily="18" charset="0"/>
              </a:rPr>
              <a:t> </a:t>
            </a:r>
            <a:r>
              <a:rPr lang="en-US" b="1" dirty="0">
                <a:latin typeface="Palatino Linotype" panose="02040502050505030304" pitchFamily="18" charset="0"/>
              </a:rPr>
              <a:t>antibody</a:t>
            </a:r>
            <a:r>
              <a:rPr lang="sr-Cyrl-RS" b="1" dirty="0">
                <a:latin typeface="Palatino Linotype" panose="02040502050505030304" pitchFamily="18" charset="0"/>
              </a:rPr>
              <a:t>)</a:t>
            </a:r>
            <a:r>
              <a:rPr lang="el-GR" b="1" dirty="0">
                <a:latin typeface="Palatino Linotype" panose="02040502050505030304" pitchFamily="18" charset="0"/>
              </a:rPr>
              <a:t> </a:t>
            </a:r>
            <a:endParaRPr lang="sr-Cyrl-RS" b="1" dirty="0">
              <a:latin typeface="Palatino Linotype" panose="02040502050505030304" pitchFamily="18" charset="0"/>
            </a:endParaRPr>
          </a:p>
          <a:p>
            <a:pPr marL="0" indent="0">
              <a:buNone/>
            </a:pPr>
            <a:r>
              <a:rPr lang="sr-Cyrl-RS" dirty="0">
                <a:latin typeface="Palatino Linotype" panose="02040502050505030304" pitchFamily="18" charset="0"/>
              </a:rPr>
              <a:t>-</a:t>
            </a:r>
            <a:r>
              <a:rPr lang="en-US" dirty="0">
                <a:latin typeface="Palatino Linotype" panose="02040502050505030304" pitchFamily="18" charset="0"/>
              </a:rPr>
              <a:t> Resulted in a significant improvement</a:t>
            </a:r>
            <a:r>
              <a:rPr lang="sr-Cyrl-RS" dirty="0">
                <a:latin typeface="Palatino Linotype" panose="02040502050505030304" pitchFamily="18" charset="0"/>
              </a:rPr>
              <a:t> </a:t>
            </a:r>
            <a:r>
              <a:rPr lang="en-US" dirty="0">
                <a:latin typeface="Palatino Linotype" panose="02040502050505030304" pitchFamily="18" charset="0"/>
              </a:rPr>
              <a:t>lung functions</a:t>
            </a:r>
            <a:r>
              <a:rPr lang="sr-Cyrl-RS" dirty="0">
                <a:latin typeface="Palatino Linotype" panose="02040502050505030304" pitchFamily="18" charset="0"/>
              </a:rPr>
              <a:t>, </a:t>
            </a:r>
            <a:r>
              <a:rPr lang="en-US" dirty="0">
                <a:latin typeface="Palatino Linotype" panose="02040502050505030304" pitchFamily="18" charset="0"/>
              </a:rPr>
              <a:t>remission of the disease</a:t>
            </a:r>
            <a:r>
              <a:rPr lang="sr-Cyrl-RS" dirty="0">
                <a:latin typeface="Palatino Linotype" panose="02040502050505030304" pitchFamily="18" charset="0"/>
              </a:rPr>
              <a:t>, </a:t>
            </a:r>
            <a:r>
              <a:rPr lang="en-US" dirty="0">
                <a:latin typeface="Palatino Linotype" panose="02040502050505030304" pitchFamily="18" charset="0"/>
              </a:rPr>
              <a:t>decrease in serum values of</a:t>
            </a:r>
            <a:r>
              <a:rPr lang="sr-Cyrl-RS" dirty="0">
                <a:latin typeface="Palatino Linotype" panose="02040502050505030304" pitchFamily="18" charset="0"/>
              </a:rPr>
              <a:t> </a:t>
            </a:r>
            <a:r>
              <a:rPr lang="en-US" dirty="0" err="1">
                <a:latin typeface="Palatino Linotype" panose="02040502050505030304" pitchFamily="18" charset="0"/>
              </a:rPr>
              <a:t>IgE</a:t>
            </a:r>
            <a:r>
              <a:rPr lang="sr-Cyrl-RS" dirty="0">
                <a:latin typeface="Palatino Linotype" panose="02040502050505030304" pitchFamily="18" charset="0"/>
              </a:rPr>
              <a:t>. </a:t>
            </a:r>
          </a:p>
          <a:p>
            <a:pPr marL="0" indent="0">
              <a:buNone/>
            </a:pPr>
            <a:r>
              <a:rPr lang="en-US" dirty="0">
                <a:latin typeface="Palatino Linotype" panose="02040502050505030304" pitchFamily="18" charset="0"/>
              </a:rPr>
              <a:t>However, critics of the study suggest the need to draw conclusions cautiously</a:t>
            </a:r>
            <a:r>
              <a:rPr lang="sr-Cyrl-RS" dirty="0">
                <a:latin typeface="Palatino Linotype" panose="02040502050505030304" pitchFamily="18" charset="0"/>
              </a:rPr>
              <a:t> </a:t>
            </a:r>
            <a:r>
              <a:rPr lang="en-US" dirty="0">
                <a:latin typeface="Palatino Linotype" panose="02040502050505030304" pitchFamily="18" charset="0"/>
              </a:rPr>
              <a:t>because they believe that the length of the tracking effect of </a:t>
            </a:r>
            <a:r>
              <a:rPr lang="en-US" dirty="0" err="1">
                <a:latin typeface="Palatino Linotype" panose="02040502050505030304" pitchFamily="18" charset="0"/>
              </a:rPr>
              <a:t>Dupilumaba</a:t>
            </a:r>
            <a:r>
              <a:rPr lang="en-US" dirty="0">
                <a:latin typeface="Palatino Linotype" panose="02040502050505030304" pitchFamily="18" charset="0"/>
              </a:rPr>
              <a:t> was insufficient and that patients who were included in this study as patients in the exacerbation of the disease were not actually in the exacerbation of the disease, but that it is</a:t>
            </a:r>
            <a:r>
              <a:rPr lang="sr-Cyrl-RS" dirty="0">
                <a:latin typeface="Palatino Linotype" panose="02040502050505030304" pitchFamily="18" charset="0"/>
              </a:rPr>
              <a:t> </a:t>
            </a:r>
            <a:r>
              <a:rPr lang="en-US" dirty="0">
                <a:latin typeface="Palatino Linotype" panose="02040502050505030304" pitchFamily="18" charset="0"/>
              </a:rPr>
              <a:t>their condition was the result of not taking standard therapies</a:t>
            </a:r>
            <a:r>
              <a:rPr lang="sr-Cyrl-RS" dirty="0">
                <a:latin typeface="Palatino Linotype" panose="02040502050505030304" pitchFamily="18" charset="0"/>
              </a:rPr>
              <a:t>. </a:t>
            </a:r>
            <a:endParaRPr lang="en-US" dirty="0">
              <a:latin typeface="Palatino Linotype" panose="02040502050505030304" pitchFamily="18" charset="0"/>
            </a:endParaRPr>
          </a:p>
        </p:txBody>
      </p:sp>
      <p:sp>
        <p:nvSpPr>
          <p:cNvPr id="6"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Bef>
                <a:spcPts val="1200"/>
              </a:spcBef>
              <a:spcAft>
                <a:spcPts val="0"/>
              </a:spcAft>
            </a:pPr>
            <a:r>
              <a:rPr lang="en-US" sz="3200" b="1" dirty="0">
                <a:latin typeface="Palatino Linotype" panose="02040502050505030304" pitchFamily="18" charset="0"/>
                <a:ea typeface="SimHei" panose="02010609060101010101" pitchFamily="49" charset="-122"/>
                <a:cs typeface="Times New Roman" panose="02020603050405020304" pitchFamily="18" charset="0"/>
              </a:rPr>
              <a:t>Modulation of IL-4 and IL-13 as New Therapeutic Approach to the Treatment of Asthma</a:t>
            </a:r>
            <a:endParaRPr lang="en-US" sz="2800" dirty="0">
              <a:effectLst/>
              <a:latin typeface="Palatino Linotype" panose="02040502050505030304" pitchFamily="18" charset="0"/>
              <a:ea typeface="SimHei" panose="02010609060101010101" pitchFamily="49" charset="-122"/>
              <a:cs typeface="Times New Roman" panose="02020603050405020304" pitchFamily="18" charset="0"/>
            </a:endParaRPr>
          </a:p>
        </p:txBody>
      </p:sp>
      <p:pic>
        <p:nvPicPr>
          <p:cNvPr id="8" name="Picture 7"/>
          <p:cNvPicPr>
            <a:picLocks noChangeAspect="1"/>
          </p:cNvPicPr>
          <p:nvPr/>
        </p:nvPicPr>
        <p:blipFill>
          <a:blip r:embed="rId2" cstate="print"/>
          <a:stretch>
            <a:fillRect/>
          </a:stretch>
        </p:blipFill>
        <p:spPr>
          <a:xfrm>
            <a:off x="5172501" y="1105469"/>
            <a:ext cx="5022376" cy="3770719"/>
          </a:xfrm>
          <a:prstGeom prst="rect">
            <a:avLst/>
          </a:prstGeom>
        </p:spPr>
      </p:pic>
      <p:pic>
        <p:nvPicPr>
          <p:cNvPr id="9" name="Picture 8"/>
          <p:cNvPicPr>
            <a:picLocks noChangeAspect="1"/>
          </p:cNvPicPr>
          <p:nvPr/>
        </p:nvPicPr>
        <p:blipFill>
          <a:blip r:embed="rId3" cstate="print"/>
          <a:stretch>
            <a:fillRect/>
          </a:stretch>
        </p:blipFill>
        <p:spPr>
          <a:xfrm>
            <a:off x="5322626" y="4148919"/>
            <a:ext cx="4722126" cy="2709081"/>
          </a:xfrm>
          <a:prstGeom prst="rect">
            <a:avLst/>
          </a:prstGeom>
        </p:spPr>
      </p:pic>
    </p:spTree>
    <p:extLst>
      <p:ext uri="{BB962C8B-B14F-4D97-AF65-F5344CB8AC3E}">
        <p14:creationId xmlns:p14="http://schemas.microsoft.com/office/powerpoint/2010/main" val="5037425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stretch>
            <a:fillRect/>
          </a:stretch>
        </p:blipFill>
        <p:spPr>
          <a:xfrm>
            <a:off x="274488" y="1952664"/>
            <a:ext cx="6385620" cy="4789215"/>
          </a:xfrm>
          <a:prstGeom prst="rect">
            <a:avLst/>
          </a:prstGeom>
        </p:spPr>
      </p:pic>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2800" b="1" dirty="0">
                <a:latin typeface="Palatino Linotype" panose="02040502050505030304" pitchFamily="18" charset="0"/>
                <a:ea typeface="Calibri" panose="020F0502020204030204" pitchFamily="34" charset="0"/>
                <a:cs typeface="Times New Roman" panose="02020603050405020304" pitchFamily="18" charset="0"/>
              </a:rPr>
              <a:t>Therapeutic Application of IFN-</a:t>
            </a:r>
            <a:r>
              <a:rPr lang="el-GR" sz="2800" b="1" dirty="0">
                <a:latin typeface="Palatino Linotype" panose="02040502050505030304" pitchFamily="18" charset="0"/>
                <a:ea typeface="Calibri" panose="020F0502020204030204" pitchFamily="34" charset="0"/>
                <a:cs typeface="Times New Roman" panose="02020603050405020304" pitchFamily="18" charset="0"/>
              </a:rPr>
              <a:t>γ</a:t>
            </a:r>
            <a:r>
              <a:rPr lang="en-US" sz="2800" b="1" dirty="0">
                <a:latin typeface="Palatino Linotype" panose="02040502050505030304" pitchFamily="18" charset="0"/>
                <a:ea typeface="Calibri" panose="020F0502020204030204" pitchFamily="34" charset="0"/>
                <a:cs typeface="Times New Roman" panose="02020603050405020304" pitchFamily="18" charset="0"/>
              </a:rPr>
              <a:t> in the Treatment of Atopic Dermatitis</a:t>
            </a:r>
            <a:endParaRPr lang="en-US" sz="24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sp>
        <p:nvSpPr>
          <p:cNvPr id="6" name="Rectangle 5"/>
          <p:cNvSpPr/>
          <p:nvPr/>
        </p:nvSpPr>
        <p:spPr>
          <a:xfrm>
            <a:off x="1" y="1205901"/>
            <a:ext cx="12064620" cy="646331"/>
          </a:xfrm>
          <a:prstGeom prst="rect">
            <a:avLst/>
          </a:prstGeom>
        </p:spPr>
        <p:txBody>
          <a:bodyPr wrap="square">
            <a:spAutoFit/>
          </a:bodyPr>
          <a:lstStyle/>
          <a:p>
            <a:r>
              <a:rPr lang="en-US" dirty="0">
                <a:latin typeface="Palatino Linotype" panose="02040502050505030304" pitchFamily="18" charset="0"/>
              </a:rPr>
              <a:t>In the immunopathogenesis of this skin disease </a:t>
            </a:r>
            <a:r>
              <a:rPr lang="sr-Cyrl-RS" dirty="0">
                <a:latin typeface="Palatino Linotype" panose="02040502050505030304" pitchFamily="18" charset="0"/>
              </a:rPr>
              <a:t>је </a:t>
            </a:r>
            <a:r>
              <a:rPr lang="en-US" dirty="0">
                <a:latin typeface="Palatino Linotype" panose="02040502050505030304" pitchFamily="18" charset="0"/>
              </a:rPr>
              <a:t>biphasic inflammation initially dominant Th2 immune response</a:t>
            </a:r>
            <a:r>
              <a:rPr lang="sr-Cyrl-RS" dirty="0">
                <a:latin typeface="Palatino Linotype" panose="02040502050505030304" pitchFamily="18" charset="0"/>
              </a:rPr>
              <a:t>, </a:t>
            </a:r>
            <a:r>
              <a:rPr lang="en-US" dirty="0">
                <a:latin typeface="Palatino Linotype" panose="02040502050505030304" pitchFamily="18" charset="0"/>
              </a:rPr>
              <a:t>until later</a:t>
            </a:r>
            <a:r>
              <a:rPr lang="sr-Cyrl-RS" dirty="0">
                <a:latin typeface="Palatino Linotype" panose="02040502050505030304" pitchFamily="18" charset="0"/>
              </a:rPr>
              <a:t>, </a:t>
            </a:r>
            <a:r>
              <a:rPr lang="en-US" dirty="0">
                <a:latin typeface="Palatino Linotype" panose="02040502050505030304" pitchFamily="18" charset="0"/>
              </a:rPr>
              <a:t>in chronic lesions</a:t>
            </a:r>
            <a:r>
              <a:rPr lang="sr-Cyrl-RS" dirty="0">
                <a:latin typeface="Palatino Linotype" panose="02040502050505030304" pitchFamily="18" charset="0"/>
              </a:rPr>
              <a:t>, </a:t>
            </a:r>
            <a:r>
              <a:rPr lang="en-US" dirty="0">
                <a:latin typeface="Palatino Linotype" panose="02040502050505030304" pitchFamily="18" charset="0"/>
              </a:rPr>
              <a:t>dominated by Th1 lymphocytes.</a:t>
            </a:r>
          </a:p>
        </p:txBody>
      </p:sp>
      <p:pic>
        <p:nvPicPr>
          <p:cNvPr id="7" name="Picture 6"/>
          <p:cNvPicPr>
            <a:picLocks noChangeAspect="1"/>
          </p:cNvPicPr>
          <p:nvPr/>
        </p:nvPicPr>
        <p:blipFill>
          <a:blip r:embed="rId3" cstate="print"/>
          <a:stretch>
            <a:fillRect/>
          </a:stretch>
        </p:blipFill>
        <p:spPr>
          <a:xfrm>
            <a:off x="7085179" y="2918521"/>
            <a:ext cx="4381500" cy="2857500"/>
          </a:xfrm>
          <a:prstGeom prst="rect">
            <a:avLst/>
          </a:prstGeom>
        </p:spPr>
      </p:pic>
    </p:spTree>
    <p:extLst>
      <p:ext uri="{BB962C8B-B14F-4D97-AF65-F5344CB8AC3E}">
        <p14:creationId xmlns:p14="http://schemas.microsoft.com/office/powerpoint/2010/main" val="1134096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latin typeface="Times New Roman" panose="02020603050405020304" pitchFamily="18" charset="0"/>
                <a:ea typeface="Calibri" panose="020F0502020204030204" pitchFamily="34" charset="0"/>
              </a:rPr>
              <a:t>M</a:t>
            </a:r>
            <a:r>
              <a:rPr lang="en-US" dirty="0">
                <a:effectLst/>
                <a:latin typeface="Times New Roman" panose="02020603050405020304" pitchFamily="18" charset="0"/>
                <a:ea typeface="Calibri" panose="020F0502020204030204" pitchFamily="34" charset="0"/>
              </a:rPr>
              <a:t>odulate the activity of the immune system</a:t>
            </a:r>
            <a:endParaRPr lang="sr-Cyrl-RS" dirty="0">
              <a:effectLst/>
              <a:latin typeface="Times New Roman" panose="02020603050405020304" pitchFamily="18" charset="0"/>
              <a:ea typeface="Calibri" panose="020F0502020204030204" pitchFamily="34" charset="0"/>
            </a:endParaRPr>
          </a:p>
          <a:p>
            <a:endParaRPr lang="sr-Cyrl-RS" dirty="0">
              <a:latin typeface="Times New Roman" panose="02020603050405020304" pitchFamily="18" charset="0"/>
            </a:endParaRPr>
          </a:p>
          <a:p>
            <a:pPr>
              <a:buFontTx/>
              <a:buChar char="-"/>
            </a:pPr>
            <a:r>
              <a:rPr lang="en-US" b="1" dirty="0">
                <a:solidFill>
                  <a:srgbClr val="FF0000"/>
                </a:solidFill>
                <a:latin typeface="Times New Roman" panose="02020603050405020304" pitchFamily="18" charset="0"/>
              </a:rPr>
              <a:t>Immunosuppressants</a:t>
            </a:r>
          </a:p>
          <a:p>
            <a:pPr marL="0" indent="0">
              <a:buNone/>
            </a:pPr>
            <a:endParaRPr lang="sr-Cyrl-RS" dirty="0">
              <a:latin typeface="Times New Roman" panose="02020603050405020304" pitchFamily="18" charset="0"/>
            </a:endParaRPr>
          </a:p>
          <a:p>
            <a:pPr>
              <a:buFontTx/>
              <a:buChar char="-"/>
            </a:pPr>
            <a:r>
              <a:rPr lang="en-US" b="1" dirty="0" err="1">
                <a:solidFill>
                  <a:schemeClr val="accent6">
                    <a:lumMod val="50000"/>
                  </a:schemeClr>
                </a:solidFill>
                <a:latin typeface="Times New Roman" panose="02020603050405020304" pitchFamily="18" charset="0"/>
              </a:rPr>
              <a:t>Immunostimulators</a:t>
            </a:r>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Immunomodulatory Drugs</a:t>
            </a:r>
          </a:p>
        </p:txBody>
      </p:sp>
      <p:pic>
        <p:nvPicPr>
          <p:cNvPr id="5" name="Picture 4"/>
          <p:cNvPicPr>
            <a:picLocks noChangeAspect="1"/>
          </p:cNvPicPr>
          <p:nvPr/>
        </p:nvPicPr>
        <p:blipFill>
          <a:blip r:embed="rId2" cstate="print"/>
          <a:stretch>
            <a:fillRect/>
          </a:stretch>
        </p:blipFill>
        <p:spPr>
          <a:xfrm>
            <a:off x="8565522" y="2729553"/>
            <a:ext cx="3626478" cy="4128448"/>
          </a:xfrm>
          <a:prstGeom prst="rect">
            <a:avLst/>
          </a:prstGeom>
        </p:spPr>
      </p:pic>
    </p:spTree>
    <p:extLst>
      <p:ext uri="{BB962C8B-B14F-4D97-AF65-F5344CB8AC3E}">
        <p14:creationId xmlns:p14="http://schemas.microsoft.com/office/powerpoint/2010/main" val="328008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14650"/>
            <a:ext cx="7096836" cy="5752531"/>
          </a:xfrm>
        </p:spPr>
        <p:txBody>
          <a:bodyPr>
            <a:normAutofit fontScale="92500" lnSpcReduction="10000"/>
          </a:bodyPr>
          <a:lstStyle/>
          <a:p>
            <a:r>
              <a:rPr lang="en-US" dirty="0">
                <a:latin typeface="Palatino Linotype" panose="02040502050505030304" pitchFamily="18" charset="0"/>
              </a:rPr>
              <a:t>In most patients who have received recombinant</a:t>
            </a:r>
            <a:r>
              <a:rPr lang="sr-Cyrl-RS" dirty="0">
                <a:latin typeface="Palatino Linotype" panose="02040502050505030304" pitchFamily="18" charset="0"/>
              </a:rPr>
              <a:t> </a:t>
            </a:r>
            <a:r>
              <a:rPr lang="en-US" dirty="0">
                <a:latin typeface="Palatino Linotype" panose="02040502050505030304" pitchFamily="18" charset="0"/>
              </a:rPr>
              <a:t>IFN-</a:t>
            </a:r>
            <a:r>
              <a:rPr lang="el-GR" dirty="0">
                <a:latin typeface="Palatino Linotype" panose="02040502050505030304" pitchFamily="18" charset="0"/>
              </a:rPr>
              <a:t>γ </a:t>
            </a:r>
            <a:r>
              <a:rPr lang="en-US" dirty="0">
                <a:latin typeface="Palatino Linotype" panose="02040502050505030304" pitchFamily="18" charset="0"/>
              </a:rPr>
              <a:t>They have been significantly reduced areas of diseased skin</a:t>
            </a:r>
            <a:r>
              <a:rPr lang="sr-Cyrl-RS" dirty="0">
                <a:latin typeface="Palatino Linotype" panose="02040502050505030304" pitchFamily="18" charset="0"/>
              </a:rPr>
              <a:t>, </a:t>
            </a:r>
            <a:r>
              <a:rPr lang="en-US" dirty="0">
                <a:latin typeface="Palatino Linotype" panose="02040502050505030304" pitchFamily="18" charset="0"/>
              </a:rPr>
              <a:t>erythema is reduced</a:t>
            </a:r>
            <a:r>
              <a:rPr lang="sr-Cyrl-RS" dirty="0">
                <a:latin typeface="Palatino Linotype" panose="02040502050505030304" pitchFamily="18" charset="0"/>
              </a:rPr>
              <a:t>, </a:t>
            </a:r>
            <a:r>
              <a:rPr lang="en-US" dirty="0">
                <a:latin typeface="Palatino Linotype" panose="02040502050505030304" pitchFamily="18" charset="0"/>
              </a:rPr>
              <a:t>edema, induration</a:t>
            </a:r>
            <a:r>
              <a:rPr lang="sr-Cyrl-RS" dirty="0">
                <a:latin typeface="Palatino Linotype" panose="02040502050505030304" pitchFamily="18" charset="0"/>
              </a:rPr>
              <a:t>, </a:t>
            </a:r>
            <a:r>
              <a:rPr lang="en-US" dirty="0">
                <a:latin typeface="Palatino Linotype" panose="02040502050505030304" pitchFamily="18" charset="0"/>
              </a:rPr>
              <a:t>itching , dryness and </a:t>
            </a:r>
            <a:r>
              <a:rPr lang="en-US" dirty="0" err="1">
                <a:latin typeface="Palatino Linotype" panose="02040502050505030304" pitchFamily="18" charset="0"/>
              </a:rPr>
              <a:t>lichenification</a:t>
            </a:r>
            <a:r>
              <a:rPr lang="en-US" dirty="0">
                <a:latin typeface="Palatino Linotype" panose="02040502050505030304" pitchFamily="18" charset="0"/>
              </a:rPr>
              <a:t> of the skin</a:t>
            </a:r>
            <a:r>
              <a:rPr lang="sr-Cyrl-RS" dirty="0">
                <a:latin typeface="Palatino Linotype" panose="02040502050505030304" pitchFamily="18" charset="0"/>
              </a:rPr>
              <a:t>. </a:t>
            </a:r>
            <a:endParaRPr lang="en-US" dirty="0">
              <a:latin typeface="Palatino Linotype" panose="02040502050505030304" pitchFamily="18" charset="0"/>
            </a:endParaRPr>
          </a:p>
          <a:p>
            <a:r>
              <a:rPr lang="en-US" dirty="0">
                <a:latin typeface="Palatino Linotype" panose="02040502050505030304" pitchFamily="18" charset="0"/>
              </a:rPr>
              <a:t>Although there has been a significant decrease in eosinophilia</a:t>
            </a:r>
            <a:r>
              <a:rPr lang="sr-Cyrl-RS" dirty="0">
                <a:latin typeface="Palatino Linotype" panose="02040502050505030304" pitchFamily="18" charset="0"/>
              </a:rPr>
              <a:t>, </a:t>
            </a:r>
            <a:r>
              <a:rPr lang="en-US" dirty="0">
                <a:latin typeface="Palatino Linotype" panose="02040502050505030304" pitchFamily="18" charset="0"/>
              </a:rPr>
              <a:t>no significant decrease in serum </a:t>
            </a:r>
            <a:r>
              <a:rPr lang="en-US" dirty="0" err="1">
                <a:latin typeface="Palatino Linotype" panose="02040502050505030304" pitchFamily="18" charset="0"/>
              </a:rPr>
              <a:t>IgE</a:t>
            </a:r>
            <a:r>
              <a:rPr lang="en-US" dirty="0">
                <a:latin typeface="Palatino Linotype" panose="02040502050505030304" pitchFamily="18" charset="0"/>
              </a:rPr>
              <a:t> was observed</a:t>
            </a:r>
            <a:r>
              <a:rPr lang="sr-Cyrl-RS" dirty="0">
                <a:latin typeface="Palatino Linotype" panose="02040502050505030304" pitchFamily="18" charset="0"/>
              </a:rPr>
              <a:t>. </a:t>
            </a:r>
            <a:endParaRPr lang="en-US" dirty="0">
              <a:latin typeface="Palatino Linotype" panose="02040502050505030304" pitchFamily="18" charset="0"/>
            </a:endParaRPr>
          </a:p>
          <a:p>
            <a:r>
              <a:rPr lang="en-US" dirty="0">
                <a:latin typeface="Palatino Linotype" panose="02040502050505030304" pitchFamily="18" charset="0"/>
              </a:rPr>
              <a:t>In addition to the fact that the mechanism</a:t>
            </a:r>
            <a:r>
              <a:rPr lang="sr-Cyrl-RS" dirty="0">
                <a:latin typeface="Palatino Linotype" panose="02040502050505030304" pitchFamily="18" charset="0"/>
              </a:rPr>
              <a:t> </a:t>
            </a:r>
            <a:r>
              <a:rPr lang="en-US" dirty="0">
                <a:latin typeface="Palatino Linotype" panose="02040502050505030304" pitchFamily="18" charset="0"/>
              </a:rPr>
              <a:t>favorable therapeutic action</a:t>
            </a:r>
            <a:r>
              <a:rPr lang="sr-Cyrl-RS" dirty="0">
                <a:latin typeface="Palatino Linotype" panose="02040502050505030304" pitchFamily="18" charset="0"/>
              </a:rPr>
              <a:t> </a:t>
            </a:r>
            <a:r>
              <a:rPr lang="en-US" dirty="0">
                <a:latin typeface="Palatino Linotype" panose="02040502050505030304" pitchFamily="18" charset="0"/>
              </a:rPr>
              <a:t>IFN-</a:t>
            </a:r>
            <a:r>
              <a:rPr lang="el-GR" dirty="0">
                <a:latin typeface="Palatino Linotype" panose="02040502050505030304" pitchFamily="18" charset="0"/>
              </a:rPr>
              <a:t>γ </a:t>
            </a:r>
            <a:r>
              <a:rPr lang="en-US" dirty="0">
                <a:latin typeface="Palatino Linotype" panose="02040502050505030304" pitchFamily="18" charset="0"/>
              </a:rPr>
              <a:t>in the treatment of atopic dermatitis is not yet known</a:t>
            </a:r>
            <a:r>
              <a:rPr lang="sr-Cyrl-RS" dirty="0">
                <a:latin typeface="Palatino Linotype" panose="02040502050505030304" pitchFamily="18" charset="0"/>
              </a:rPr>
              <a:t>, </a:t>
            </a:r>
            <a:r>
              <a:rPr lang="en-US" dirty="0">
                <a:latin typeface="Palatino Linotype" panose="02040502050505030304" pitchFamily="18" charset="0"/>
              </a:rPr>
              <a:t>encouraging results of these studies</a:t>
            </a:r>
            <a:r>
              <a:rPr lang="sr-Cyrl-RS" dirty="0">
                <a:latin typeface="Palatino Linotype" panose="02040502050505030304" pitchFamily="18" charset="0"/>
              </a:rPr>
              <a:t> </a:t>
            </a:r>
            <a:r>
              <a:rPr lang="en-US" dirty="0">
                <a:latin typeface="Palatino Linotype" panose="02040502050505030304" pitchFamily="18" charset="0"/>
              </a:rPr>
              <a:t>point to the need for further research for the purpose of examination</a:t>
            </a:r>
            <a:r>
              <a:rPr lang="sr-Cyrl-RS" dirty="0">
                <a:latin typeface="Palatino Linotype" panose="02040502050505030304" pitchFamily="18" charset="0"/>
              </a:rPr>
              <a:t> </a:t>
            </a:r>
            <a:r>
              <a:rPr lang="en-US" dirty="0">
                <a:latin typeface="Palatino Linotype" panose="02040502050505030304" pitchFamily="18" charset="0"/>
              </a:rPr>
              <a:t>of possible therapeutic use of IFN-γ in the treatment of</a:t>
            </a:r>
            <a:r>
              <a:rPr lang="sr-Cyrl-RS" dirty="0">
                <a:latin typeface="Palatino Linotype" panose="02040502050505030304" pitchFamily="18" charset="0"/>
              </a:rPr>
              <a:t> </a:t>
            </a:r>
            <a:r>
              <a:rPr lang="en-US" dirty="0">
                <a:latin typeface="Palatino Linotype" panose="02040502050505030304" pitchFamily="18" charset="0"/>
              </a:rPr>
              <a:t>The most severe forms of atopic dermatitis</a:t>
            </a:r>
            <a:r>
              <a:rPr lang="sr-Cyrl-RS" dirty="0">
                <a:latin typeface="Palatino Linotype" panose="02040502050505030304" pitchFamily="18" charset="0"/>
              </a:rPr>
              <a:t>. </a:t>
            </a:r>
            <a:endParaRPr lang="en-US"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2800" b="1" dirty="0">
                <a:latin typeface="Palatino Linotype" panose="02040502050505030304" pitchFamily="18" charset="0"/>
                <a:ea typeface="Calibri" panose="020F0502020204030204" pitchFamily="34" charset="0"/>
                <a:cs typeface="Times New Roman" panose="02020603050405020304" pitchFamily="18" charset="0"/>
              </a:rPr>
              <a:t>Therapeutic Use of IFN-γ in the Treatment Atopic Dermatitis</a:t>
            </a:r>
            <a:endParaRPr lang="en-US" sz="24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2" cstate="print"/>
          <a:stretch>
            <a:fillRect/>
          </a:stretch>
        </p:blipFill>
        <p:spPr>
          <a:xfrm>
            <a:off x="7096836" y="1743785"/>
            <a:ext cx="4644503" cy="4365134"/>
          </a:xfrm>
          <a:prstGeom prst="rect">
            <a:avLst/>
          </a:prstGeom>
        </p:spPr>
      </p:pic>
      <p:sp>
        <p:nvSpPr>
          <p:cNvPr id="6" name="Rectangle 5"/>
          <p:cNvSpPr/>
          <p:nvPr/>
        </p:nvSpPr>
        <p:spPr>
          <a:xfrm>
            <a:off x="6946710" y="5295331"/>
            <a:ext cx="492684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28683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6773" y="1466790"/>
            <a:ext cx="10495130" cy="156132"/>
          </a:xfrm>
        </p:spPr>
        <p:txBody>
          <a:bodyPr>
            <a:noAutofit/>
          </a:bodyPr>
          <a:lstStyle/>
          <a:p>
            <a:r>
              <a:rPr lang="sr-Cyrl-RS" sz="2800" i="1" dirty="0">
                <a:latin typeface="Palatino Linotype" panose="02040502050505030304" pitchFamily="18" charset="0"/>
              </a:rPr>
              <a:t>... </a:t>
            </a:r>
            <a:r>
              <a:rPr lang="en-US" sz="2800" i="1" dirty="0">
                <a:latin typeface="Palatino Linotype" panose="02040502050505030304" pitchFamily="18" charset="0"/>
              </a:rPr>
              <a:t>Let's take a look at the role of interferon type 1 in defense against viruses</a:t>
            </a:r>
          </a:p>
        </p:txBody>
      </p:sp>
      <p:pic>
        <p:nvPicPr>
          <p:cNvPr id="4" name="Content Placeholder 3"/>
          <p:cNvPicPr>
            <a:picLocks noGrp="1" noChangeAspect="1"/>
          </p:cNvPicPr>
          <p:nvPr>
            <p:ph idx="1"/>
          </p:nvPr>
        </p:nvPicPr>
        <p:blipFill>
          <a:blip r:embed="rId2" cstate="print"/>
          <a:stretch>
            <a:fillRect/>
          </a:stretch>
        </p:blipFill>
        <p:spPr>
          <a:xfrm>
            <a:off x="556773" y="1984243"/>
            <a:ext cx="3228833" cy="4873757"/>
          </a:xfrm>
          <a:prstGeom prst="rect">
            <a:avLst/>
          </a:prstGeom>
        </p:spPr>
      </p:pic>
      <p:sp>
        <p:nvSpPr>
          <p:cNvPr id="5"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3200" b="1" dirty="0">
                <a:latin typeface="Palatino Linotype" panose="02040502050505030304" pitchFamily="18" charset="0"/>
                <a:ea typeface="Calibri" panose="020F0502020204030204" pitchFamily="34" charset="0"/>
                <a:cs typeface="Times New Roman" panose="02020603050405020304" pitchFamily="18" charset="0"/>
              </a:rPr>
              <a:t>Cytokine Therapy in Treatment of Infectious Diseases</a:t>
            </a:r>
            <a:endParaRPr lang="en-US" sz="20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pic>
        <p:nvPicPr>
          <p:cNvPr id="25602" name="Picture 2" descr="Image result for interferon + mechanism of ac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6792" y="1725625"/>
            <a:ext cx="6655441" cy="5318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429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4855" y="1105469"/>
            <a:ext cx="11722290" cy="5373569"/>
          </a:xfrm>
        </p:spPr>
        <p:txBody>
          <a:bodyPr>
            <a:noAutofit/>
          </a:bodyPr>
          <a:lstStyle/>
          <a:p>
            <a:r>
              <a:rPr lang="en-US" sz="2000" dirty="0">
                <a:latin typeface="Palatino Linotype" panose="02040502050505030304" pitchFamily="18" charset="0"/>
                <a:ea typeface="Calibri" panose="020F0502020204030204" pitchFamily="34" charset="0"/>
              </a:rPr>
              <a:t>The mechanism of action is based on:</a:t>
            </a:r>
            <a:r>
              <a:rPr lang="sr-Cyrl-RS" sz="2000" dirty="0">
                <a:latin typeface="Palatino Linotype" panose="02040502050505030304" pitchFamily="18" charset="0"/>
                <a:ea typeface="Calibri" panose="020F0502020204030204" pitchFamily="34" charset="0"/>
              </a:rPr>
              <a:t> </a:t>
            </a:r>
            <a:endParaRPr lang="en-US" sz="2000" dirty="0">
              <a:latin typeface="Palatino Linotype" panose="02040502050505030304" pitchFamily="18" charset="0"/>
              <a:ea typeface="Calibri" panose="020F0502020204030204" pitchFamily="34" charset="0"/>
            </a:endParaRPr>
          </a:p>
          <a:p>
            <a:pPr>
              <a:buFontTx/>
              <a:buChar char="-"/>
            </a:pPr>
            <a:r>
              <a:rPr lang="en-US" sz="2000" b="1" dirty="0">
                <a:latin typeface="Palatino Linotype" panose="02040502050505030304" pitchFamily="18" charset="0"/>
                <a:ea typeface="Calibri" panose="020F0502020204030204" pitchFamily="34" charset="0"/>
              </a:rPr>
              <a:t>The immunomodulatory effects of this cytokine</a:t>
            </a:r>
            <a:r>
              <a:rPr lang="sr-Cyrl-RS" sz="2000" b="1" dirty="0">
                <a:latin typeface="Palatino Linotype" panose="02040502050505030304" pitchFamily="18" charset="0"/>
                <a:ea typeface="Calibri" panose="020F0502020204030204" pitchFamily="34" charset="0"/>
              </a:rPr>
              <a:t> </a:t>
            </a:r>
            <a:endParaRPr lang="en-US" sz="2000" b="1" dirty="0">
              <a:latin typeface="Palatino Linotype" panose="02040502050505030304" pitchFamily="18" charset="0"/>
              <a:ea typeface="Calibri" panose="020F0502020204030204" pitchFamily="34" charset="0"/>
            </a:endParaRPr>
          </a:p>
          <a:p>
            <a:pPr marL="0" indent="0">
              <a:buNone/>
            </a:pPr>
            <a:r>
              <a:rPr lang="sr-Cyrl-RS"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It enhances the function of </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Antigen-presenting cells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affects the increase in cytotoxicity of NK cell and induces production of Pro-inflammatory cytokines in the cells of the immune system</a:t>
            </a:r>
            <a:r>
              <a:rPr lang="sr-Cyrl-RS" sz="2000" dirty="0">
                <a:latin typeface="Palatino Linotype" panose="02040502050505030304" pitchFamily="18" charset="0"/>
                <a:ea typeface="Calibri" panose="020F0502020204030204" pitchFamily="34" charset="0"/>
              </a:rPr>
              <a:t>)  </a:t>
            </a:r>
            <a:endParaRPr lang="en-US" sz="2000" dirty="0">
              <a:latin typeface="Palatino Linotype" panose="02040502050505030304" pitchFamily="18" charset="0"/>
              <a:ea typeface="Calibri" panose="020F0502020204030204" pitchFamily="34" charset="0"/>
            </a:endParaRPr>
          </a:p>
          <a:p>
            <a:pPr>
              <a:buFontTx/>
              <a:buChar char="-"/>
            </a:pPr>
            <a:r>
              <a:rPr lang="en-US" sz="2000" b="1" dirty="0">
                <a:latin typeface="Palatino Linotype" panose="02040502050505030304" pitchFamily="18" charset="0"/>
                <a:ea typeface="Calibri" panose="020F0502020204030204" pitchFamily="34" charset="0"/>
              </a:rPr>
              <a:t>Direct anti-viral effect against </a:t>
            </a:r>
            <a:r>
              <a:rPr lang="sr-Latn-RS" sz="2000" b="1" dirty="0">
                <a:latin typeface="Palatino Linotype" panose="02040502050505030304" pitchFamily="18" charset="0"/>
                <a:ea typeface="Calibri" panose="020F0502020204030204" pitchFamily="34" charset="0"/>
              </a:rPr>
              <a:t>HBV</a:t>
            </a:r>
            <a:r>
              <a:rPr lang="sr-Cyrl-RS" sz="2000" b="1" dirty="0">
                <a:latin typeface="Palatino Linotype" panose="02040502050505030304" pitchFamily="18" charset="0"/>
                <a:ea typeface="Calibri" panose="020F0502020204030204" pitchFamily="34" charset="0"/>
              </a:rPr>
              <a:t> </a:t>
            </a:r>
            <a:endParaRPr lang="en-US" sz="2000" b="1" dirty="0">
              <a:latin typeface="Palatino Linotype" panose="02040502050505030304" pitchFamily="18" charset="0"/>
              <a:ea typeface="Calibri" panose="020F0502020204030204" pitchFamily="34" charset="0"/>
            </a:endParaRPr>
          </a:p>
          <a:p>
            <a:pPr marL="0" indent="0">
              <a:buNone/>
            </a:pPr>
            <a:r>
              <a:rPr lang="sr-Cyrl-RS"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Degradation</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nucleic acids and protein of viruses</a:t>
            </a:r>
            <a:r>
              <a:rPr lang="sr-Cyrl-RS" sz="2000" dirty="0">
                <a:latin typeface="Palatino Linotype" panose="02040502050505030304" pitchFamily="18" charset="0"/>
                <a:ea typeface="Calibri" panose="020F0502020204030204" pitchFamily="34" charset="0"/>
              </a:rPr>
              <a:t>). </a:t>
            </a:r>
            <a:endParaRPr lang="en-US" sz="2000" dirty="0">
              <a:latin typeface="Palatino Linotype" panose="02040502050505030304" pitchFamily="18" charset="0"/>
              <a:ea typeface="Calibri" panose="020F0502020204030204" pitchFamily="34" charset="0"/>
            </a:endParaRPr>
          </a:p>
          <a:p>
            <a:r>
              <a:rPr lang="en-US" sz="2000" dirty="0">
                <a:latin typeface="Palatino Linotype" panose="02040502050505030304" pitchFamily="18" charset="0"/>
                <a:ea typeface="Calibri" panose="020F0502020204030204" pitchFamily="34" charset="0"/>
              </a:rPr>
              <a:t>Modification of the IFN-</a:t>
            </a:r>
            <a:r>
              <a:rPr lang="el-GR" sz="2000" dirty="0">
                <a:latin typeface="Palatino Linotype" panose="02040502050505030304" pitchFamily="18" charset="0"/>
                <a:ea typeface="Calibri" panose="020F0502020204030204" pitchFamily="34" charset="0"/>
              </a:rPr>
              <a:t>α</a:t>
            </a:r>
            <a:r>
              <a:rPr lang="en-US" sz="2000" dirty="0">
                <a:latin typeface="Palatino Linotype" panose="02040502050505030304" pitchFamily="18" charset="0"/>
                <a:ea typeface="Calibri" panose="020F0502020204030204" pitchFamily="34" charset="0"/>
              </a:rPr>
              <a:t> by adding polyethylene glycol</a:t>
            </a:r>
            <a:r>
              <a:rPr lang="sr-Cyrl-RS" sz="2000" dirty="0">
                <a:latin typeface="Palatino Linotype" panose="02040502050505030304" pitchFamily="18" charset="0"/>
                <a:ea typeface="Calibri" panose="020F0502020204030204" pitchFamily="34" charset="0"/>
              </a:rPr>
              <a:t> (</a:t>
            </a:r>
            <a:r>
              <a:rPr lang="sr-Latn-RS" sz="2000" dirty="0">
                <a:latin typeface="Palatino Linotype" panose="02040502050505030304" pitchFamily="18" charset="0"/>
                <a:ea typeface="Calibri" panose="020F0502020204030204" pitchFamily="34" charset="0"/>
              </a:rPr>
              <a:t>PG) </a:t>
            </a:r>
            <a:r>
              <a:rPr lang="en-US" sz="2000" dirty="0">
                <a:latin typeface="Palatino Linotype" panose="02040502050505030304" pitchFamily="18" charset="0"/>
                <a:ea typeface="Calibri" panose="020F0502020204030204" pitchFamily="34" charset="0"/>
              </a:rPr>
              <a:t>It has significantly improved pharmacokinetic characteristics and the therapeutic potential of this cytokine</a:t>
            </a:r>
            <a:r>
              <a:rPr lang="sr-Cyrl-RS" sz="2000" dirty="0">
                <a:latin typeface="Palatino Linotype" panose="02040502050505030304" pitchFamily="18" charset="0"/>
                <a:ea typeface="Calibri" panose="020F0502020204030204" pitchFamily="34" charset="0"/>
              </a:rPr>
              <a:t>. </a:t>
            </a:r>
            <a:endParaRPr lang="en-US" sz="2000" dirty="0">
              <a:latin typeface="Palatino Linotype" panose="02040502050505030304" pitchFamily="18" charset="0"/>
              <a:ea typeface="Calibri" panose="020F0502020204030204" pitchFamily="34" charset="0"/>
            </a:endParaRPr>
          </a:p>
          <a:p>
            <a:r>
              <a:rPr lang="sr-Cyrl-RS" sz="2000" dirty="0">
                <a:latin typeface="Palatino Linotype" panose="02040502050505030304" pitchFamily="18" charset="0"/>
                <a:ea typeface="Calibri" panose="020F0502020204030204" pitchFamily="34" charset="0"/>
              </a:rPr>
              <a:t>PEG-IFN α-2a </a:t>
            </a:r>
            <a:r>
              <a:rPr lang="en-US" sz="2000" dirty="0">
                <a:latin typeface="Palatino Linotype" panose="02040502050505030304" pitchFamily="18" charset="0"/>
                <a:ea typeface="Calibri" panose="020F0502020204030204" pitchFamily="34" charset="0"/>
              </a:rPr>
              <a:t>it is registered for treatment and</a:t>
            </a:r>
            <a:r>
              <a:rPr lang="sr-Cyrl-RS" sz="2000" dirty="0">
                <a:latin typeface="Palatino Linotype" panose="02040502050505030304" pitchFamily="18" charset="0"/>
                <a:ea typeface="Calibri" panose="020F0502020204030204" pitchFamily="34" charset="0"/>
              </a:rPr>
              <a:t> </a:t>
            </a:r>
            <a:r>
              <a:rPr lang="sr-Cyrl-RS" sz="2000" dirty="0" err="1">
                <a:latin typeface="Palatino Linotype" panose="02040502050505030304" pitchFamily="18" charset="0"/>
                <a:ea typeface="Calibri" panose="020F0502020204030204" pitchFamily="34" charset="0"/>
              </a:rPr>
              <a:t>HBeAg</a:t>
            </a:r>
            <a:r>
              <a:rPr lang="sr-Cyrl-RS"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positive</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and</a:t>
            </a:r>
            <a:r>
              <a:rPr lang="sr-Cyrl-RS" sz="2000" dirty="0">
                <a:latin typeface="Palatino Linotype" panose="02040502050505030304" pitchFamily="18" charset="0"/>
                <a:ea typeface="Calibri" panose="020F0502020204030204" pitchFamily="34" charset="0"/>
              </a:rPr>
              <a:t> </a:t>
            </a:r>
            <a:r>
              <a:rPr lang="sr-Cyrl-RS" sz="2000" dirty="0" err="1">
                <a:latin typeface="Palatino Linotype" panose="02040502050505030304" pitchFamily="18" charset="0"/>
                <a:ea typeface="Calibri" panose="020F0502020204030204" pitchFamily="34" charset="0"/>
              </a:rPr>
              <a:t>HBeAg</a:t>
            </a:r>
            <a:r>
              <a:rPr lang="sr-Cyrl-RS" sz="2000" dirty="0">
                <a:latin typeface="Palatino Linotype" panose="02040502050505030304" pitchFamily="18" charset="0"/>
                <a:ea typeface="Calibri" panose="020F0502020204030204" pitchFamily="34" charset="0"/>
              </a:rPr>
              <a:t>-</a:t>
            </a:r>
            <a:r>
              <a:rPr lang="en-US" sz="2000" dirty="0">
                <a:latin typeface="Palatino Linotype" panose="02040502050505030304" pitchFamily="18" charset="0"/>
                <a:ea typeface="Calibri" panose="020F0502020204030204" pitchFamily="34" charset="0"/>
              </a:rPr>
              <a:t>negative</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patients with chronic</a:t>
            </a:r>
            <a:r>
              <a:rPr lang="sr-Cyrl-RS" sz="2000" dirty="0">
                <a:latin typeface="Palatino Linotype" panose="02040502050505030304" pitchFamily="18" charset="0"/>
                <a:ea typeface="Calibri" panose="020F0502020204030204" pitchFamily="34" charset="0"/>
              </a:rPr>
              <a:t> </a:t>
            </a:r>
            <a:r>
              <a:rPr lang="sr-Latn-RS" sz="2000" dirty="0">
                <a:latin typeface="Palatino Linotype" panose="02040502050505030304" pitchFamily="18" charset="0"/>
                <a:ea typeface="Calibri" panose="020F0502020204030204" pitchFamily="34" charset="0"/>
              </a:rPr>
              <a:t>HBV</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infection</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is given subcutaneous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once a week</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during the 48 weeks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in the dosage of </a:t>
            </a:r>
            <a:r>
              <a:rPr lang="sr-Cyrl-RS" sz="2000" dirty="0">
                <a:latin typeface="Palatino Linotype" panose="02040502050505030304" pitchFamily="18" charset="0"/>
                <a:ea typeface="Calibri" panose="020F0502020204030204" pitchFamily="34" charset="0"/>
              </a:rPr>
              <a:t>180 μg. </a:t>
            </a:r>
            <a:endParaRPr lang="en-US" sz="2000" dirty="0">
              <a:latin typeface="Palatino Linotype" panose="02040502050505030304" pitchFamily="18" charset="0"/>
              <a:ea typeface="Calibri" panose="020F0502020204030204" pitchFamily="34" charset="0"/>
            </a:endParaRPr>
          </a:p>
          <a:p>
            <a:r>
              <a:rPr lang="sr-Cyrl-RS" sz="2000" dirty="0">
                <a:latin typeface="Palatino Linotype" panose="02040502050505030304" pitchFamily="18" charset="0"/>
                <a:ea typeface="Calibri" panose="020F0502020204030204" pitchFamily="34" charset="0"/>
              </a:rPr>
              <a:t>PEG-IFN α-2b </a:t>
            </a:r>
            <a:r>
              <a:rPr lang="en-US" sz="2000" dirty="0">
                <a:latin typeface="Palatino Linotype" panose="02040502050505030304" pitchFamily="18" charset="0"/>
                <a:ea typeface="Calibri" panose="020F0502020204030204" pitchFamily="34" charset="0"/>
              </a:rPr>
              <a:t>it is registered for the treatment of patients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with a chronic</a:t>
            </a:r>
            <a:r>
              <a:rPr lang="sr-Cyrl-RS" sz="2000" dirty="0">
                <a:latin typeface="Palatino Linotype" panose="02040502050505030304" pitchFamily="18" charset="0"/>
                <a:ea typeface="Calibri" panose="020F0502020204030204" pitchFamily="34" charset="0"/>
              </a:rPr>
              <a:t> </a:t>
            </a:r>
            <a:r>
              <a:rPr lang="sr-Latn-RS" sz="2000" dirty="0">
                <a:latin typeface="Palatino Linotype" panose="02040502050505030304" pitchFamily="18" charset="0"/>
                <a:ea typeface="Calibri" panose="020F0502020204030204" pitchFamily="34" charset="0"/>
              </a:rPr>
              <a:t>HBV</a:t>
            </a:r>
            <a:r>
              <a:rPr lang="en-US" sz="2000" dirty="0">
                <a:latin typeface="Palatino Linotype" panose="02040502050505030304" pitchFamily="18" charset="0"/>
                <a:ea typeface="Calibri" panose="020F0502020204030204" pitchFamily="34" charset="0"/>
              </a:rPr>
              <a:t> infection only in countries with high prevalence the disease from this virus</a:t>
            </a:r>
            <a:r>
              <a:rPr lang="sr-Cyrl-RS" sz="2000" dirty="0">
                <a:latin typeface="Palatino Linotype" panose="02040502050505030304" pitchFamily="18" charset="0"/>
                <a:ea typeface="Calibri" panose="020F0502020204030204" pitchFamily="34" charset="0"/>
              </a:rPr>
              <a:t>.</a:t>
            </a:r>
            <a:r>
              <a:rPr lang="sr-Cyrl-RS" sz="1800" dirty="0">
                <a:solidFill>
                  <a:srgbClr val="000000"/>
                </a:solidFill>
                <a:latin typeface="Palatino Linotype" panose="02040502050505030304" pitchFamily="18" charset="0"/>
                <a:ea typeface="Calibri" panose="020F0502020204030204" pitchFamily="34" charset="0"/>
                <a:cs typeface="Times New Roman" panose="02020603050405020304" pitchFamily="18" charset="0"/>
              </a:rPr>
              <a:t> </a:t>
            </a:r>
            <a:endParaRPr lang="en-US" sz="1800" dirty="0">
              <a:solidFill>
                <a:srgbClr val="000000"/>
              </a:solidFill>
              <a:latin typeface="Palatino Linotype" panose="02040502050505030304" pitchFamily="18" charset="0"/>
              <a:ea typeface="Calibri" panose="020F0502020204030204" pitchFamily="34" charset="0"/>
              <a:cs typeface="Times New Roman" panose="02020603050405020304" pitchFamily="18" charset="0"/>
            </a:endParaRPr>
          </a:p>
          <a:p>
            <a:r>
              <a:rPr lang="en-US" sz="2000" dirty="0">
                <a:latin typeface="Palatino Linotype" panose="02040502050505030304" pitchFamily="18" charset="0"/>
                <a:ea typeface="Calibri" panose="020F0502020204030204" pitchFamily="34" charset="0"/>
              </a:rPr>
              <a:t>PEG-IFN α-2a has a longer half-life</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about 80 hours),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is mostly metabolized in the liver after which active metabolites are formed</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PEG-IFN α-2b it has a shorter half-life (about 40 hours)</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It can be slowly released IFN</a:t>
            </a:r>
            <a:r>
              <a:rPr lang="sr-Latn-RS" sz="2000" dirty="0">
                <a:latin typeface="Palatino Linotype" panose="02040502050505030304" pitchFamily="18" charset="0"/>
                <a:ea typeface="Calibri" panose="020F0502020204030204" pitchFamily="34" charset="0"/>
              </a:rPr>
              <a:t>-α</a:t>
            </a:r>
            <a:r>
              <a:rPr lang="sr-Cyrl-RS" sz="2000" dirty="0">
                <a:latin typeface="Palatino Linotype" panose="02040502050505030304" pitchFamily="18" charset="0"/>
                <a:ea typeface="Calibri" panose="020F0502020204030204" pitchFamily="34" charset="0"/>
              </a:rPr>
              <a:t>, </a:t>
            </a:r>
            <a:r>
              <a:rPr lang="en-US" sz="2000" dirty="0">
                <a:latin typeface="Palatino Linotype" panose="02040502050505030304" pitchFamily="18" charset="0"/>
                <a:ea typeface="Calibri" panose="020F0502020204030204" pitchFamily="34" charset="0"/>
              </a:rPr>
              <a:t>having a favorable therapeutic effect</a:t>
            </a:r>
            <a:r>
              <a:rPr lang="sr-Cyrl-RS" sz="2000" dirty="0">
                <a:latin typeface="Palatino Linotype" panose="02040502050505030304" pitchFamily="18" charset="0"/>
                <a:ea typeface="Calibri" panose="020F0502020204030204" pitchFamily="34" charset="0"/>
              </a:rPr>
              <a:t>.</a:t>
            </a:r>
            <a:endParaRPr lang="en-US" sz="2000" dirty="0">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2800" b="1" dirty="0">
                <a:latin typeface="Palatino Linotype" panose="02040502050505030304" pitchFamily="18" charset="0"/>
              </a:rPr>
              <a:t>Therapeutic Application </a:t>
            </a:r>
            <a:r>
              <a:rPr lang="sr-Latn-RS" sz="2800" b="1" dirty="0">
                <a:latin typeface="Palatino Linotype" panose="02040502050505030304" pitchFamily="18" charset="0"/>
              </a:rPr>
              <a:t>IFN-α</a:t>
            </a:r>
            <a:r>
              <a:rPr lang="sr-Cyrl-RS" sz="2800" b="1" dirty="0">
                <a:latin typeface="Palatino Linotype" panose="02040502050505030304" pitchFamily="18" charset="0"/>
              </a:rPr>
              <a:t> </a:t>
            </a:r>
            <a:r>
              <a:rPr lang="en-US" sz="2800" b="1" dirty="0">
                <a:latin typeface="Palatino Linotype" panose="02040502050505030304" pitchFamily="18" charset="0"/>
              </a:rPr>
              <a:t>in the Treatment of HBV Infection</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55258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Image result for interferon + mechanism of actio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323835"/>
            <a:ext cx="6749724" cy="479336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7000"/>
              </a:lnSpc>
              <a:spcAft>
                <a:spcPts val="800"/>
              </a:spcAft>
            </a:pPr>
            <a:r>
              <a:rPr lang="en-US" sz="2800" b="1" dirty="0">
                <a:latin typeface="Palatino Linotype" panose="02040502050505030304" pitchFamily="18" charset="0"/>
              </a:rPr>
              <a:t>Therapeutic Application </a:t>
            </a:r>
            <a:r>
              <a:rPr lang="sr-Latn-RS" sz="2800" b="1" dirty="0">
                <a:latin typeface="Palatino Linotype" panose="02040502050505030304" pitchFamily="18" charset="0"/>
              </a:rPr>
              <a:t>IFN-α</a:t>
            </a:r>
            <a:r>
              <a:rPr lang="sr-Cyrl-RS" sz="2800" b="1" dirty="0">
                <a:latin typeface="Palatino Linotype" panose="02040502050505030304" pitchFamily="18" charset="0"/>
              </a:rPr>
              <a:t> </a:t>
            </a:r>
            <a:r>
              <a:rPr lang="en-US" sz="2800" b="1" dirty="0">
                <a:latin typeface="Palatino Linotype" panose="02040502050505030304" pitchFamily="18" charset="0"/>
              </a:rPr>
              <a:t>in the Treatment of HCV Infection</a:t>
            </a:r>
            <a:endParaRPr lang="en-US" sz="18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sp>
        <p:nvSpPr>
          <p:cNvPr id="3" name="Rectangle 2"/>
          <p:cNvSpPr/>
          <p:nvPr/>
        </p:nvSpPr>
        <p:spPr>
          <a:xfrm>
            <a:off x="6749724" y="1105469"/>
            <a:ext cx="4768986" cy="5355312"/>
          </a:xfrm>
          <a:prstGeom prst="rect">
            <a:avLst/>
          </a:prstGeom>
        </p:spPr>
        <p:txBody>
          <a:bodyPr wrap="square">
            <a:spAutoFit/>
          </a:bodyPr>
          <a:lstStyle/>
          <a:p>
            <a:r>
              <a:rPr lang="sr-Cyrl-RS" dirty="0">
                <a:latin typeface="Palatino Linotype" panose="02040502050505030304" pitchFamily="18" charset="0"/>
              </a:rPr>
              <a:t>- </a:t>
            </a:r>
            <a:r>
              <a:rPr lang="en-US" dirty="0">
                <a:latin typeface="Palatino Linotype" panose="02040502050505030304" pitchFamily="18" charset="0"/>
              </a:rPr>
              <a:t>Temporary remission in a significant number of patients treated with</a:t>
            </a:r>
            <a:r>
              <a:rPr lang="sr-Cyrl-RS" dirty="0">
                <a:latin typeface="Palatino Linotype" panose="02040502050505030304" pitchFamily="18" charset="0"/>
              </a:rPr>
              <a:t> 2.5-10 </a:t>
            </a:r>
            <a:r>
              <a:rPr lang="en-US" dirty="0">
                <a:latin typeface="Palatino Linotype" panose="02040502050505030304" pitchFamily="18" charset="0"/>
              </a:rPr>
              <a:t>million units of recombinant</a:t>
            </a:r>
            <a:r>
              <a:rPr lang="sr-Cyrl-RS" dirty="0">
                <a:latin typeface="Palatino Linotype" panose="02040502050505030304" pitchFamily="18" charset="0"/>
              </a:rPr>
              <a:t> </a:t>
            </a:r>
            <a:r>
              <a:rPr lang="en-US" dirty="0">
                <a:latin typeface="Palatino Linotype" panose="02040502050505030304" pitchFamily="18" charset="0"/>
              </a:rPr>
              <a:t>IFN-</a:t>
            </a:r>
            <a:r>
              <a:rPr lang="el-GR" dirty="0">
                <a:latin typeface="Palatino Linotype" panose="02040502050505030304" pitchFamily="18" charset="0"/>
              </a:rPr>
              <a:t>α </a:t>
            </a:r>
            <a:r>
              <a:rPr lang="en-US" dirty="0">
                <a:latin typeface="Palatino Linotype" panose="02040502050505030304" pitchFamily="18" charset="0"/>
              </a:rPr>
              <a:t>which are applied subcutaneously</a:t>
            </a:r>
            <a:r>
              <a:rPr lang="sr-Cyrl-RS" dirty="0">
                <a:latin typeface="Palatino Linotype" panose="02040502050505030304" pitchFamily="18" charset="0"/>
              </a:rPr>
              <a:t> </a:t>
            </a:r>
            <a:r>
              <a:rPr lang="en-US" dirty="0">
                <a:latin typeface="Palatino Linotype" panose="02040502050505030304" pitchFamily="18" charset="0"/>
              </a:rPr>
              <a:t>or intramuscularly three times</a:t>
            </a:r>
            <a:r>
              <a:rPr lang="sr-Latn-RS" dirty="0">
                <a:latin typeface="Palatino Linotype" panose="02040502050505030304" pitchFamily="18" charset="0"/>
              </a:rPr>
              <a:t> </a:t>
            </a:r>
            <a:r>
              <a:rPr lang="en-US" dirty="0">
                <a:latin typeface="Palatino Linotype" panose="02040502050505030304" pitchFamily="18" charset="0"/>
              </a:rPr>
              <a:t>weekly, during</a:t>
            </a:r>
            <a:r>
              <a:rPr lang="sr-Cyrl-RS" dirty="0">
                <a:latin typeface="Palatino Linotype" panose="02040502050505030304" pitchFamily="18" charset="0"/>
              </a:rPr>
              <a:t> 24-48 </a:t>
            </a:r>
            <a:r>
              <a:rPr lang="sr-Latn-RS" dirty="0">
                <a:latin typeface="Palatino Linotype" panose="02040502050505030304" pitchFamily="18" charset="0"/>
              </a:rPr>
              <a:t>w</a:t>
            </a:r>
            <a:r>
              <a:rPr lang="en-US" dirty="0">
                <a:latin typeface="Palatino Linotype" panose="02040502050505030304" pitchFamily="18" charset="0"/>
              </a:rPr>
              <a:t>eek</a:t>
            </a:r>
            <a:r>
              <a:rPr lang="sr-Cyrl-RS" dirty="0">
                <a:latin typeface="Palatino Linotype" panose="02040502050505030304" pitchFamily="18" charset="0"/>
              </a:rPr>
              <a:t>. </a:t>
            </a:r>
          </a:p>
          <a:p>
            <a:r>
              <a:rPr lang="sr-Cyrl-RS" dirty="0">
                <a:latin typeface="Palatino Linotype" panose="02040502050505030304" pitchFamily="18" charset="0"/>
              </a:rPr>
              <a:t>- </a:t>
            </a:r>
            <a:r>
              <a:rPr lang="en-US" dirty="0">
                <a:latin typeface="Palatino Linotype" panose="02040502050505030304" pitchFamily="18" charset="0"/>
              </a:rPr>
              <a:t>Combination therapy</a:t>
            </a:r>
            <a:r>
              <a:rPr lang="sr-Cyrl-RS" dirty="0">
                <a:latin typeface="Palatino Linotype" panose="02040502050505030304" pitchFamily="18" charset="0"/>
              </a:rPr>
              <a:t> </a:t>
            </a:r>
            <a:r>
              <a:rPr lang="en-US" dirty="0">
                <a:latin typeface="Palatino Linotype" panose="02040502050505030304" pitchFamily="18" charset="0"/>
              </a:rPr>
              <a:t>IFN-</a:t>
            </a:r>
            <a:r>
              <a:rPr lang="el-GR" dirty="0">
                <a:latin typeface="Palatino Linotype" panose="02040502050505030304" pitchFamily="18" charset="0"/>
              </a:rPr>
              <a:t>α (</a:t>
            </a:r>
            <a:r>
              <a:rPr lang="en-US" dirty="0">
                <a:latin typeface="Palatino Linotype" panose="02040502050505030304" pitchFamily="18" charset="0"/>
              </a:rPr>
              <a:t>6 or 10 million units</a:t>
            </a:r>
            <a:r>
              <a:rPr lang="sr-Cyrl-RS" dirty="0">
                <a:latin typeface="Palatino Linotype" panose="02040502050505030304" pitchFamily="18" charset="0"/>
              </a:rPr>
              <a:t>) </a:t>
            </a:r>
            <a:r>
              <a:rPr lang="en-US" dirty="0">
                <a:latin typeface="Palatino Linotype" panose="02040502050505030304" pitchFamily="18" charset="0"/>
              </a:rPr>
              <a:t>and </a:t>
            </a:r>
            <a:r>
              <a:rPr lang="en-US" dirty="0" err="1">
                <a:latin typeface="Palatino Linotype" panose="02040502050505030304" pitchFamily="18" charset="0"/>
              </a:rPr>
              <a:t>ribavirina</a:t>
            </a:r>
            <a:r>
              <a:rPr lang="sr-Latn-RS" dirty="0">
                <a:latin typeface="Palatino Linotype" panose="02040502050505030304" pitchFamily="18" charset="0"/>
              </a:rPr>
              <a:t> </a:t>
            </a:r>
            <a:r>
              <a:rPr lang="sr-Cyrl-RS" dirty="0">
                <a:latin typeface="Palatino Linotype" panose="02040502050505030304" pitchFamily="18" charset="0"/>
              </a:rPr>
              <a:t>(600 </a:t>
            </a:r>
            <a:r>
              <a:rPr lang="en-US" dirty="0">
                <a:latin typeface="Palatino Linotype" panose="02040502050505030304" pitchFamily="18" charset="0"/>
              </a:rPr>
              <a:t>or 800mg</a:t>
            </a:r>
            <a:r>
              <a:rPr lang="sr-Cyrl-RS" dirty="0">
                <a:latin typeface="Palatino Linotype" panose="02040502050505030304" pitchFamily="18" charset="0"/>
              </a:rPr>
              <a:t>) </a:t>
            </a:r>
            <a:r>
              <a:rPr lang="en-US" dirty="0">
                <a:latin typeface="Palatino Linotype" panose="02040502050505030304" pitchFamily="18" charset="0"/>
              </a:rPr>
              <a:t>It gives significantly better results</a:t>
            </a:r>
            <a:r>
              <a:rPr lang="sr-Cyrl-RS" dirty="0">
                <a:latin typeface="Palatino Linotype" panose="02040502050505030304" pitchFamily="18" charset="0"/>
              </a:rPr>
              <a:t> </a:t>
            </a:r>
            <a:r>
              <a:rPr lang="sr-Latn-RS" dirty="0">
                <a:latin typeface="Palatino Linotype" panose="02040502050505030304" pitchFamily="18" charset="0"/>
              </a:rPr>
              <a:t>t</a:t>
            </a:r>
            <a:r>
              <a:rPr lang="en-US" dirty="0">
                <a:latin typeface="Palatino Linotype" panose="02040502050505030304" pitchFamily="18" charset="0"/>
              </a:rPr>
              <a:t>h</a:t>
            </a:r>
            <a:r>
              <a:rPr lang="sr-Latn-RS" dirty="0">
                <a:latin typeface="Palatino Linotype" panose="02040502050505030304" pitchFamily="18" charset="0"/>
              </a:rPr>
              <a:t>e</a:t>
            </a:r>
            <a:r>
              <a:rPr lang="en-US" dirty="0">
                <a:latin typeface="Palatino Linotype" panose="02040502050505030304" pitchFamily="18" charset="0"/>
              </a:rPr>
              <a:t>n</a:t>
            </a:r>
            <a:r>
              <a:rPr lang="sr-Cyrl-RS" dirty="0">
                <a:latin typeface="Palatino Linotype" panose="02040502050505030304" pitchFamily="18" charset="0"/>
              </a:rPr>
              <a:t> </a:t>
            </a:r>
            <a:r>
              <a:rPr lang="en-US" dirty="0">
                <a:latin typeface="Palatino Linotype" panose="02040502050505030304" pitchFamily="18" charset="0"/>
              </a:rPr>
              <a:t>self-contained</a:t>
            </a:r>
            <a:r>
              <a:rPr lang="sr-Cyrl-RS" dirty="0">
                <a:latin typeface="Palatino Linotype" panose="02040502050505030304" pitchFamily="18" charset="0"/>
              </a:rPr>
              <a:t> </a:t>
            </a:r>
            <a:r>
              <a:rPr lang="sr-Latn-RS" dirty="0">
                <a:latin typeface="Palatino Linotype" panose="02040502050505030304" pitchFamily="18" charset="0"/>
              </a:rPr>
              <a:t>u</a:t>
            </a:r>
            <a:r>
              <a:rPr lang="en-US" dirty="0">
                <a:latin typeface="Palatino Linotype" panose="02040502050505030304" pitchFamily="18" charset="0"/>
              </a:rPr>
              <a:t>se</a:t>
            </a:r>
            <a:r>
              <a:rPr lang="sr-Cyrl-RS" dirty="0">
                <a:latin typeface="Palatino Linotype" panose="02040502050505030304" pitchFamily="18" charset="0"/>
              </a:rPr>
              <a:t> </a:t>
            </a:r>
            <a:r>
              <a:rPr lang="sr-Latn-RS" dirty="0">
                <a:latin typeface="Palatino Linotype" panose="02040502050505030304" pitchFamily="18" charset="0"/>
              </a:rPr>
              <a:t>of </a:t>
            </a:r>
            <a:r>
              <a:rPr lang="en-US" dirty="0">
                <a:latin typeface="Palatino Linotype" panose="02040502050505030304" pitchFamily="18" charset="0"/>
              </a:rPr>
              <a:t>IFN-</a:t>
            </a:r>
            <a:r>
              <a:rPr lang="el-GR" dirty="0">
                <a:latin typeface="Palatino Linotype" panose="02040502050505030304" pitchFamily="18" charset="0"/>
              </a:rPr>
              <a:t>α. </a:t>
            </a:r>
          </a:p>
          <a:p>
            <a:r>
              <a:rPr lang="sr-Cyrl-RS" dirty="0">
                <a:latin typeface="Palatino Linotype" panose="02040502050505030304" pitchFamily="18" charset="0"/>
              </a:rPr>
              <a:t>- </a:t>
            </a:r>
            <a:r>
              <a:rPr lang="sr-Latn-RS" dirty="0">
                <a:latin typeface="Palatino Linotype" panose="02040502050505030304" pitchFamily="18" charset="0"/>
              </a:rPr>
              <a:t>Use of </a:t>
            </a:r>
            <a:r>
              <a:rPr lang="en-US" dirty="0">
                <a:latin typeface="Palatino Linotype" panose="02040502050505030304" pitchFamily="18" charset="0"/>
              </a:rPr>
              <a:t>PEG-IFN </a:t>
            </a:r>
            <a:r>
              <a:rPr lang="el-GR" dirty="0">
                <a:latin typeface="Palatino Linotype" panose="02040502050505030304" pitchFamily="18" charset="0"/>
              </a:rPr>
              <a:t>α-2</a:t>
            </a:r>
            <a:r>
              <a:rPr lang="en-US" dirty="0">
                <a:latin typeface="Palatino Linotype" panose="02040502050505030304" pitchFamily="18" charset="0"/>
              </a:rPr>
              <a:t>a </a:t>
            </a:r>
            <a:r>
              <a:rPr lang="sr-Latn-RS" dirty="0">
                <a:latin typeface="Palatino Linotype" panose="02040502050505030304" pitchFamily="18" charset="0"/>
              </a:rPr>
              <a:t>o</a:t>
            </a:r>
            <a:r>
              <a:rPr lang="en-US" dirty="0">
                <a:latin typeface="Palatino Linotype" panose="02040502050505030304" pitchFamily="18" charset="0"/>
              </a:rPr>
              <a:t>r</a:t>
            </a:r>
            <a:r>
              <a:rPr lang="sr-Cyrl-RS" dirty="0">
                <a:latin typeface="Palatino Linotype" panose="02040502050505030304" pitchFamily="18" charset="0"/>
              </a:rPr>
              <a:t> </a:t>
            </a:r>
            <a:r>
              <a:rPr lang="en-US" dirty="0">
                <a:latin typeface="Palatino Linotype" panose="02040502050505030304" pitchFamily="18" charset="0"/>
              </a:rPr>
              <a:t>PEG-IFN </a:t>
            </a:r>
            <a:r>
              <a:rPr lang="el-GR" dirty="0">
                <a:latin typeface="Palatino Linotype" panose="02040502050505030304" pitchFamily="18" charset="0"/>
              </a:rPr>
              <a:t>α-2</a:t>
            </a:r>
            <a:r>
              <a:rPr lang="en-US" dirty="0">
                <a:latin typeface="Palatino Linotype" panose="02040502050505030304" pitchFamily="18" charset="0"/>
              </a:rPr>
              <a:t>b, self-sufficient or even more effectively</a:t>
            </a:r>
            <a:r>
              <a:rPr lang="sr-Cyrl-RS" dirty="0">
                <a:latin typeface="Palatino Linotype" panose="02040502050505030304" pitchFamily="18" charset="0"/>
              </a:rPr>
              <a:t>, </a:t>
            </a:r>
            <a:r>
              <a:rPr lang="en-US" dirty="0">
                <a:latin typeface="Palatino Linotype" panose="02040502050505030304" pitchFamily="18" charset="0"/>
              </a:rPr>
              <a:t>in combination with ribavirin</a:t>
            </a:r>
            <a:r>
              <a:rPr lang="sr-Cyrl-RS" dirty="0">
                <a:latin typeface="Palatino Linotype" panose="02040502050505030304" pitchFamily="18" charset="0"/>
              </a:rPr>
              <a:t>. </a:t>
            </a:r>
          </a:p>
          <a:p>
            <a:r>
              <a:rPr lang="sr-Cyrl-RS" dirty="0">
                <a:latin typeface="Palatino Linotype" panose="02040502050505030304" pitchFamily="18" charset="0"/>
              </a:rPr>
              <a:t>- </a:t>
            </a:r>
            <a:r>
              <a:rPr lang="en-US" dirty="0">
                <a:latin typeface="Palatino Linotype" panose="02040502050505030304" pitchFamily="18" charset="0"/>
              </a:rPr>
              <a:t>Side effects of monotherapy</a:t>
            </a:r>
            <a:r>
              <a:rPr lang="sr-Latn-RS" dirty="0">
                <a:latin typeface="Palatino Linotype" panose="02040502050505030304" pitchFamily="18" charset="0"/>
              </a:rPr>
              <a:t> </a:t>
            </a:r>
            <a:r>
              <a:rPr lang="en-US" dirty="0">
                <a:latin typeface="Palatino Linotype" panose="02040502050505030304" pitchFamily="18" charset="0"/>
              </a:rPr>
              <a:t>IFN-</a:t>
            </a:r>
            <a:r>
              <a:rPr lang="el-GR" dirty="0">
                <a:latin typeface="Palatino Linotype" panose="02040502050505030304" pitchFamily="18" charset="0"/>
              </a:rPr>
              <a:t>α </a:t>
            </a:r>
            <a:r>
              <a:rPr lang="sr-Latn-RS" dirty="0">
                <a:latin typeface="Palatino Linotype" panose="02040502050505030304" pitchFamily="18" charset="0"/>
              </a:rPr>
              <a:t>t</a:t>
            </a:r>
            <a:r>
              <a:rPr lang="en-US" dirty="0">
                <a:latin typeface="Palatino Linotype" panose="02040502050505030304" pitchFamily="18" charset="0"/>
              </a:rPr>
              <a:t>hey are most commonly seen as flu-like symptoms</a:t>
            </a:r>
            <a:r>
              <a:rPr lang="sr-Cyrl-RS" dirty="0">
                <a:latin typeface="Palatino Linotype" panose="02040502050505030304" pitchFamily="18" charset="0"/>
              </a:rPr>
              <a:t>, </a:t>
            </a:r>
            <a:r>
              <a:rPr lang="sr-Latn-RS" dirty="0">
                <a:latin typeface="Palatino Linotype" panose="02040502050505030304" pitchFamily="18" charset="0"/>
              </a:rPr>
              <a:t>w</a:t>
            </a:r>
            <a:r>
              <a:rPr lang="en-US" dirty="0" err="1">
                <a:latin typeface="Palatino Linotype" panose="02040502050505030304" pitchFamily="18" charset="0"/>
              </a:rPr>
              <a:t>hile</a:t>
            </a:r>
            <a:r>
              <a:rPr lang="en-US" dirty="0">
                <a:latin typeface="Palatino Linotype" panose="02040502050505030304" pitchFamily="18" charset="0"/>
              </a:rPr>
              <a:t> for combination therapy</a:t>
            </a:r>
            <a:r>
              <a:rPr lang="sr-Cyrl-RS" dirty="0">
                <a:latin typeface="Palatino Linotype" panose="02040502050505030304" pitchFamily="18" charset="0"/>
              </a:rPr>
              <a:t> </a:t>
            </a:r>
            <a:r>
              <a:rPr lang="en-US" dirty="0">
                <a:latin typeface="Palatino Linotype" panose="02040502050505030304" pitchFamily="18" charset="0"/>
              </a:rPr>
              <a:t>with ribavirin side effects can be</a:t>
            </a:r>
            <a:r>
              <a:rPr lang="sr-Latn-RS" dirty="0">
                <a:latin typeface="Palatino Linotype" panose="02040502050505030304" pitchFamily="18" charset="0"/>
              </a:rPr>
              <a:t> pancytopenia</a:t>
            </a:r>
            <a:r>
              <a:rPr lang="sr-Cyrl-RS" dirty="0">
                <a:latin typeface="Palatino Linotype" panose="02040502050505030304" pitchFamily="18" charset="0"/>
              </a:rPr>
              <a:t>, </a:t>
            </a:r>
            <a:r>
              <a:rPr lang="en-US" dirty="0">
                <a:latin typeface="Palatino Linotype" panose="02040502050505030304" pitchFamily="18" charset="0"/>
              </a:rPr>
              <a:t>interstitial pneumonia</a:t>
            </a:r>
            <a:r>
              <a:rPr lang="sr-Cyrl-RS" dirty="0">
                <a:latin typeface="Palatino Linotype" panose="02040502050505030304" pitchFamily="18" charset="0"/>
              </a:rPr>
              <a:t> </a:t>
            </a:r>
            <a:r>
              <a:rPr lang="en-US" dirty="0">
                <a:latin typeface="Palatino Linotype" panose="02040502050505030304" pitchFamily="18" charset="0"/>
              </a:rPr>
              <a:t>and life-threatening</a:t>
            </a:r>
            <a:r>
              <a:rPr lang="sr-Latn-RS" dirty="0">
                <a:latin typeface="Palatino Linotype" panose="02040502050505030304" pitchFamily="18" charset="0"/>
              </a:rPr>
              <a:t> intracerebral hemorrhages</a:t>
            </a:r>
            <a:r>
              <a:rPr lang="sr-Cyrl-RS" dirty="0">
                <a:latin typeface="Palatino Linotype" panose="02040502050505030304" pitchFamily="18" charset="0"/>
              </a:rPr>
              <a:t>. </a:t>
            </a:r>
          </a:p>
        </p:txBody>
      </p:sp>
    </p:spTree>
    <p:extLst>
      <p:ext uri="{BB962C8B-B14F-4D97-AF65-F5344CB8AC3E}">
        <p14:creationId xmlns:p14="http://schemas.microsoft.com/office/powerpoint/2010/main" val="4259776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307010"/>
            <a:ext cx="5595581" cy="5550990"/>
          </a:xfrm>
        </p:spPr>
        <p:txBody>
          <a:bodyPr>
            <a:normAutofit fontScale="32500" lnSpcReduction="20000"/>
          </a:bodyPr>
          <a:lstStyle/>
          <a:p>
            <a:r>
              <a:rPr lang="en-US" sz="6200" dirty="0">
                <a:latin typeface="Palatino Linotype" panose="02040502050505030304" pitchFamily="18" charset="0"/>
              </a:rPr>
              <a:t>Numerous studies have shown efficacy</a:t>
            </a:r>
            <a:r>
              <a:rPr lang="sr-Latn-RS" sz="6200" dirty="0">
                <a:latin typeface="Palatino Linotype" panose="02040502050505030304" pitchFamily="18" charset="0"/>
              </a:rPr>
              <a:t> </a:t>
            </a:r>
            <a:r>
              <a:rPr lang="ru-RU" sz="6200" dirty="0">
                <a:latin typeface="Palatino Linotype" panose="02040502050505030304" pitchFamily="18" charset="0"/>
              </a:rPr>
              <a:t> </a:t>
            </a:r>
            <a:r>
              <a:rPr lang="en-US" sz="6200" dirty="0">
                <a:latin typeface="Palatino Linotype" panose="02040502050505030304" pitchFamily="18" charset="0"/>
              </a:rPr>
              <a:t>local applications of interferon in the treatment of</a:t>
            </a:r>
            <a:r>
              <a:rPr lang="sr-Latn-RS" sz="6200" dirty="0">
                <a:latin typeface="Palatino Linotype" panose="02040502050505030304" pitchFamily="18" charset="0"/>
              </a:rPr>
              <a:t> </a:t>
            </a:r>
            <a:r>
              <a:rPr lang="en-US" sz="6200" dirty="0">
                <a:latin typeface="Palatino Linotype" panose="02040502050505030304" pitchFamily="18" charset="0"/>
              </a:rPr>
              <a:t>genital</a:t>
            </a:r>
            <a:r>
              <a:rPr lang="ru-RU" sz="6200" dirty="0">
                <a:latin typeface="Palatino Linotype" panose="02040502050505030304" pitchFamily="18" charset="0"/>
              </a:rPr>
              <a:t> </a:t>
            </a:r>
            <a:r>
              <a:rPr lang="sr-Latn-RS" sz="6200" dirty="0">
                <a:latin typeface="Palatino Linotype" panose="02040502050505030304" pitchFamily="18" charset="0"/>
              </a:rPr>
              <a:t>w</a:t>
            </a:r>
            <a:r>
              <a:rPr lang="en-US" sz="6200" dirty="0">
                <a:latin typeface="Palatino Linotype" panose="02040502050505030304" pitchFamily="18" charset="0"/>
              </a:rPr>
              <a:t>arty</a:t>
            </a:r>
            <a:r>
              <a:rPr lang="ru-RU" sz="6200" dirty="0">
                <a:latin typeface="Palatino Linotype" panose="02040502050505030304" pitchFamily="18" charset="0"/>
              </a:rPr>
              <a:t> </a:t>
            </a:r>
            <a:r>
              <a:rPr lang="en-US" sz="6200" dirty="0">
                <a:latin typeface="Palatino Linotype" panose="02040502050505030304" pitchFamily="18" charset="0"/>
              </a:rPr>
              <a:t>what arises from infection</a:t>
            </a:r>
            <a:r>
              <a:rPr lang="sr-Latn-RS" sz="6200" dirty="0">
                <a:latin typeface="Palatino Linotype" panose="02040502050505030304" pitchFamily="18" charset="0"/>
              </a:rPr>
              <a:t> with </a:t>
            </a:r>
            <a:r>
              <a:rPr lang="en-US" sz="6200" dirty="0">
                <a:latin typeface="Palatino Linotype" panose="02040502050505030304" pitchFamily="18" charset="0"/>
              </a:rPr>
              <a:t>human papillomaviruses.</a:t>
            </a:r>
          </a:p>
          <a:p>
            <a:r>
              <a:rPr lang="en-US" sz="6200" dirty="0">
                <a:latin typeface="Palatino Linotype" panose="02040502050505030304" pitchFamily="18" charset="0"/>
              </a:rPr>
              <a:t>The mechanism of action can be</a:t>
            </a:r>
            <a:r>
              <a:rPr lang="ru-RU" sz="6200" dirty="0">
                <a:latin typeface="Palatino Linotype" panose="02040502050505030304" pitchFamily="18" charset="0"/>
              </a:rPr>
              <a:t>: </a:t>
            </a:r>
            <a:endParaRPr lang="en-US" sz="6200" dirty="0">
              <a:latin typeface="Palatino Linotype" panose="02040502050505030304" pitchFamily="18" charset="0"/>
            </a:endParaRPr>
          </a:p>
          <a:p>
            <a:pPr>
              <a:buFontTx/>
              <a:buChar char="-"/>
            </a:pPr>
            <a:r>
              <a:rPr lang="sr-Latn-RS" sz="6200" dirty="0">
                <a:latin typeface="Palatino Linotype" panose="02040502050505030304" pitchFamily="18" charset="0"/>
              </a:rPr>
              <a:t>D</a:t>
            </a:r>
            <a:r>
              <a:rPr lang="en-US" sz="6200" dirty="0" err="1">
                <a:latin typeface="Palatino Linotype" panose="02040502050505030304" pitchFamily="18" charset="0"/>
              </a:rPr>
              <a:t>irect</a:t>
            </a:r>
            <a:r>
              <a:rPr lang="en-US" sz="6200" dirty="0">
                <a:latin typeface="Palatino Linotype" panose="02040502050505030304" pitchFamily="18" charset="0"/>
              </a:rPr>
              <a:t> anti-viral effect</a:t>
            </a:r>
            <a:r>
              <a:rPr lang="sr-Latn-RS" sz="6200" dirty="0">
                <a:latin typeface="Palatino Linotype" panose="02040502050505030304" pitchFamily="18" charset="0"/>
              </a:rPr>
              <a:t> </a:t>
            </a:r>
            <a:r>
              <a:rPr lang="ru-RU" sz="6200" dirty="0">
                <a:latin typeface="Palatino Linotype" panose="02040502050505030304" pitchFamily="18" charset="0"/>
              </a:rPr>
              <a:t>(</a:t>
            </a:r>
            <a:r>
              <a:rPr lang="en-US" sz="6200" dirty="0">
                <a:latin typeface="Palatino Linotype" panose="02040502050505030304" pitchFamily="18" charset="0"/>
              </a:rPr>
              <a:t>inhibition of nucleic acids and virus proteins</a:t>
            </a:r>
            <a:r>
              <a:rPr lang="ru-RU" sz="6200" dirty="0">
                <a:latin typeface="Palatino Linotype" panose="02040502050505030304" pitchFamily="18" charset="0"/>
              </a:rPr>
              <a:t>)</a:t>
            </a:r>
            <a:endParaRPr lang="en-US" sz="6200" dirty="0">
              <a:latin typeface="Palatino Linotype" panose="02040502050505030304" pitchFamily="18" charset="0"/>
            </a:endParaRPr>
          </a:p>
          <a:p>
            <a:pPr>
              <a:buFontTx/>
              <a:buChar char="-"/>
            </a:pPr>
            <a:r>
              <a:rPr lang="sr-Latn-RS" sz="6200" dirty="0">
                <a:latin typeface="Palatino Linotype" panose="02040502050505030304" pitchFamily="18" charset="0"/>
              </a:rPr>
              <a:t>A</a:t>
            </a:r>
            <a:r>
              <a:rPr lang="en-US" sz="6200" dirty="0" err="1">
                <a:latin typeface="Palatino Linotype" panose="02040502050505030304" pitchFamily="18" charset="0"/>
              </a:rPr>
              <a:t>nti</a:t>
            </a:r>
            <a:r>
              <a:rPr lang="en-US" sz="6200" dirty="0">
                <a:latin typeface="Palatino Linotype" panose="02040502050505030304" pitchFamily="18" charset="0"/>
              </a:rPr>
              <a:t>-proliferative effect</a:t>
            </a:r>
            <a:r>
              <a:rPr lang="ru-RU" sz="6200" dirty="0">
                <a:latin typeface="Palatino Linotype" panose="02040502050505030304" pitchFamily="18" charset="0"/>
              </a:rPr>
              <a:t> </a:t>
            </a:r>
            <a:endParaRPr lang="en-US" sz="6200" dirty="0">
              <a:latin typeface="Palatino Linotype" panose="02040502050505030304" pitchFamily="18" charset="0"/>
            </a:endParaRPr>
          </a:p>
          <a:p>
            <a:pPr>
              <a:buFontTx/>
              <a:buChar char="-"/>
            </a:pPr>
            <a:r>
              <a:rPr lang="sr-Latn-RS" sz="6200" dirty="0">
                <a:latin typeface="Palatino Linotype" panose="02040502050505030304" pitchFamily="18" charset="0"/>
              </a:rPr>
              <a:t>S</a:t>
            </a:r>
            <a:r>
              <a:rPr lang="en-US" sz="6200" dirty="0" err="1">
                <a:latin typeface="Palatino Linotype" panose="02040502050505030304" pitchFamily="18" charset="0"/>
              </a:rPr>
              <a:t>timulation</a:t>
            </a:r>
            <a:r>
              <a:rPr lang="en-US" sz="6200" dirty="0">
                <a:latin typeface="Palatino Linotype" panose="02040502050505030304" pitchFamily="18" charset="0"/>
              </a:rPr>
              <a:t> of anti-viral immune response</a:t>
            </a:r>
            <a:r>
              <a:rPr lang="sr-Latn-RS" sz="6200" dirty="0">
                <a:latin typeface="Palatino Linotype" panose="02040502050505030304" pitchFamily="18" charset="0"/>
              </a:rPr>
              <a:t> </a:t>
            </a:r>
            <a:r>
              <a:rPr lang="ru-RU" sz="6200" dirty="0">
                <a:latin typeface="Palatino Linotype" panose="02040502050505030304" pitchFamily="18" charset="0"/>
              </a:rPr>
              <a:t>(</a:t>
            </a:r>
            <a:r>
              <a:rPr lang="en-US" sz="6200" dirty="0">
                <a:latin typeface="Palatino Linotype" panose="02040502050505030304" pitchFamily="18" charset="0"/>
              </a:rPr>
              <a:t>stimulating </a:t>
            </a:r>
            <a:r>
              <a:rPr lang="sr-Latn-RS" sz="6200" dirty="0">
                <a:latin typeface="Palatino Linotype" panose="02040502050505030304" pitchFamily="18" charset="0"/>
              </a:rPr>
              <a:t>phagocytic</a:t>
            </a:r>
            <a:r>
              <a:rPr lang="en-US" sz="6200" dirty="0">
                <a:latin typeface="Palatino Linotype" panose="02040502050505030304" pitchFamily="18" charset="0"/>
              </a:rPr>
              <a:t> macrophage activity</a:t>
            </a:r>
            <a:r>
              <a:rPr lang="ru-RU" sz="6200" dirty="0">
                <a:latin typeface="Palatino Linotype" panose="02040502050505030304" pitchFamily="18" charset="0"/>
              </a:rPr>
              <a:t> </a:t>
            </a:r>
            <a:r>
              <a:rPr lang="en-US" sz="6200" dirty="0">
                <a:latin typeface="Palatino Linotype" panose="02040502050505030304" pitchFamily="18" charset="0"/>
              </a:rPr>
              <a:t>and cytotoxic characteristics of NK cells</a:t>
            </a:r>
            <a:r>
              <a:rPr lang="ru-RU" sz="6200" dirty="0">
                <a:latin typeface="Palatino Linotype" panose="02040502050505030304" pitchFamily="18" charset="0"/>
              </a:rPr>
              <a:t> </a:t>
            </a:r>
            <a:r>
              <a:rPr lang="en-US" sz="6200" dirty="0">
                <a:latin typeface="Palatino Linotype" panose="02040502050505030304" pitchFamily="18" charset="0"/>
              </a:rPr>
              <a:t>and cytotoxic lymphocytes</a:t>
            </a:r>
            <a:r>
              <a:rPr lang="ru-RU" sz="6200" dirty="0">
                <a:latin typeface="Palatino Linotype" panose="02040502050505030304" pitchFamily="18" charset="0"/>
              </a:rPr>
              <a:t>). </a:t>
            </a:r>
            <a:endParaRPr lang="en-US" sz="6200" dirty="0">
              <a:latin typeface="Palatino Linotype" panose="02040502050505030304" pitchFamily="18" charset="0"/>
            </a:endParaRPr>
          </a:p>
          <a:p>
            <a:pPr>
              <a:buFontTx/>
              <a:buChar char="-"/>
            </a:pPr>
            <a:r>
              <a:rPr lang="en-US" sz="6200" dirty="0">
                <a:latin typeface="Palatino Linotype" panose="02040502050505030304" pitchFamily="18" charset="0"/>
              </a:rPr>
              <a:t>Due to the beneficial effects</a:t>
            </a:r>
            <a:r>
              <a:rPr lang="ru-RU" sz="6200" dirty="0">
                <a:latin typeface="Palatino Linotype" panose="02040502050505030304" pitchFamily="18" charset="0"/>
              </a:rPr>
              <a:t>, IFN-α </a:t>
            </a:r>
            <a:r>
              <a:rPr lang="en-US" sz="6200" dirty="0">
                <a:latin typeface="Palatino Linotype" panose="02040502050505030304" pitchFamily="18" charset="0"/>
              </a:rPr>
              <a:t>used to treat condyloma</a:t>
            </a:r>
            <a:r>
              <a:rPr lang="ru-RU" sz="6200" dirty="0">
                <a:latin typeface="Palatino Linotype" panose="02040502050505030304" pitchFamily="18" charset="0"/>
              </a:rPr>
              <a:t>, </a:t>
            </a:r>
            <a:r>
              <a:rPr lang="sr-Latn-RS" sz="6200" dirty="0">
                <a:latin typeface="Palatino Linotype" panose="02040502050505030304" pitchFamily="18" charset="0"/>
              </a:rPr>
              <a:t>i</a:t>
            </a:r>
            <a:r>
              <a:rPr lang="en-US" sz="6200" dirty="0">
                <a:latin typeface="Palatino Linotype" panose="02040502050505030304" pitchFamily="18" charset="0"/>
              </a:rPr>
              <a:t>t is also successfully used in patients</a:t>
            </a:r>
            <a:r>
              <a:rPr lang="ru-RU" sz="6200" dirty="0">
                <a:latin typeface="Palatino Linotype" panose="02040502050505030304" pitchFamily="18" charset="0"/>
              </a:rPr>
              <a:t> </a:t>
            </a:r>
            <a:r>
              <a:rPr lang="en-US" sz="6200" dirty="0">
                <a:latin typeface="Palatino Linotype" panose="02040502050505030304" pitchFamily="18" charset="0"/>
              </a:rPr>
              <a:t>from aggressive forms of recurrent respiratory</a:t>
            </a:r>
            <a:r>
              <a:rPr lang="sr-Latn-RS" sz="6200" dirty="0">
                <a:latin typeface="Palatino Linotype" panose="02040502050505030304" pitchFamily="18" charset="0"/>
              </a:rPr>
              <a:t> p</a:t>
            </a:r>
            <a:r>
              <a:rPr lang="en-US" sz="6200" dirty="0" err="1">
                <a:latin typeface="Palatino Linotype" panose="02040502050505030304" pitchFamily="18" charset="0"/>
              </a:rPr>
              <a:t>apillomatosis</a:t>
            </a:r>
            <a:r>
              <a:rPr lang="en-US" sz="6200" dirty="0">
                <a:latin typeface="Palatino Linotype" panose="02040502050505030304" pitchFamily="18" charset="0"/>
              </a:rPr>
              <a:t> characterized by recurrent growth</a:t>
            </a:r>
            <a:r>
              <a:rPr lang="sr-Latn-RS" sz="6200" dirty="0">
                <a:latin typeface="Palatino Linotype" panose="02040502050505030304" pitchFamily="18" charset="0"/>
              </a:rPr>
              <a:t> </a:t>
            </a:r>
            <a:r>
              <a:rPr lang="en-US" sz="6200" dirty="0" err="1">
                <a:latin typeface="Palatino Linotype" panose="02040502050505030304" pitchFamily="18" charset="0"/>
              </a:rPr>
              <a:t>papillomas</a:t>
            </a:r>
            <a:r>
              <a:rPr lang="en-US" sz="6200" dirty="0">
                <a:latin typeface="Palatino Linotype" panose="02040502050505030304" pitchFamily="18" charset="0"/>
              </a:rPr>
              <a:t> in the respiratory tract</a:t>
            </a:r>
            <a:r>
              <a:rPr lang="ru-RU" sz="6200" dirty="0">
                <a:latin typeface="Palatino Linotype" panose="02040502050505030304" pitchFamily="18" charset="0"/>
              </a:rPr>
              <a:t>. </a:t>
            </a:r>
          </a:p>
          <a:p>
            <a:endParaRPr lang="ru-RU" dirty="0"/>
          </a:p>
          <a:p>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latin typeface="Palatino Linotype" panose="02040502050505030304" pitchFamily="18" charset="0"/>
              </a:rPr>
              <a:t>Therapeutic Application of Interferon</a:t>
            </a:r>
            <a:r>
              <a:rPr lang="sr-Cyrl-RS" sz="2800" b="1" dirty="0">
                <a:latin typeface="Palatino Linotype" panose="02040502050505030304" pitchFamily="18" charset="0"/>
              </a:rPr>
              <a:t> </a:t>
            </a:r>
            <a:r>
              <a:rPr lang="en-US" sz="2800" b="1" dirty="0">
                <a:latin typeface="Palatino Linotype" panose="02040502050505030304" pitchFamily="18" charset="0"/>
              </a:rPr>
              <a:t>in the Treatment of Infections Caused by Human Papillomaviruses</a:t>
            </a:r>
            <a:endParaRPr lang="en-US" sz="2800" dirty="0">
              <a:latin typeface="Palatino Linotype" panose="02040502050505030304" pitchFamily="18" charset="0"/>
            </a:endParaRPr>
          </a:p>
        </p:txBody>
      </p:sp>
      <p:pic>
        <p:nvPicPr>
          <p:cNvPr id="5" name="Picture 4"/>
          <p:cNvPicPr>
            <a:picLocks noChangeAspect="1"/>
          </p:cNvPicPr>
          <p:nvPr/>
        </p:nvPicPr>
        <p:blipFill>
          <a:blip r:embed="rId2" cstate="print"/>
          <a:stretch>
            <a:fillRect/>
          </a:stretch>
        </p:blipFill>
        <p:spPr>
          <a:xfrm>
            <a:off x="6950761" y="4264742"/>
            <a:ext cx="4276299" cy="2593258"/>
          </a:xfrm>
          <a:prstGeom prst="rect">
            <a:avLst/>
          </a:prstGeom>
        </p:spPr>
      </p:pic>
      <p:pic>
        <p:nvPicPr>
          <p:cNvPr id="6" name="Picture 5"/>
          <p:cNvPicPr>
            <a:picLocks noChangeAspect="1"/>
          </p:cNvPicPr>
          <p:nvPr/>
        </p:nvPicPr>
        <p:blipFill>
          <a:blip r:embed="rId3" cstate="print"/>
          <a:stretch>
            <a:fillRect/>
          </a:stretch>
        </p:blipFill>
        <p:spPr>
          <a:xfrm>
            <a:off x="6950761" y="1139271"/>
            <a:ext cx="4331386" cy="2943234"/>
          </a:xfrm>
          <a:prstGeom prst="rect">
            <a:avLst/>
          </a:prstGeom>
        </p:spPr>
      </p:pic>
    </p:spTree>
    <p:extLst>
      <p:ext uri="{BB962C8B-B14F-4D97-AF65-F5344CB8AC3E}">
        <p14:creationId xmlns:p14="http://schemas.microsoft.com/office/powerpoint/2010/main" val="808897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031" y="1279714"/>
            <a:ext cx="11735937" cy="5455456"/>
          </a:xfrm>
        </p:spPr>
        <p:txBody>
          <a:bodyPr>
            <a:normAutofit/>
          </a:bodyPr>
          <a:lstStyle/>
          <a:p>
            <a:pPr marL="0" indent="0" algn="just">
              <a:lnSpc>
                <a:spcPct val="150000"/>
              </a:lnSpc>
              <a:spcAft>
                <a:spcPts val="0"/>
              </a:spcAft>
              <a:buNone/>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Inhibits immune system cells in the activation</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latin typeface="Palatino Linotype" panose="02040502050505030304" pitchFamily="18" charset="0"/>
                <a:ea typeface="Times New Roman" panose="02020603050405020304" pitchFamily="18" charset="0"/>
                <a:cs typeface="Times New Roman" panose="02020603050405020304" pitchFamily="18" charset="0"/>
              </a:rPr>
              <a:t>and/or the effector phase of the immune response by</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a:t>
            </a:r>
          </a:p>
          <a:p>
            <a:pPr algn="just">
              <a:lnSpc>
                <a:spcPct val="150000"/>
              </a:lnSpc>
              <a:spcAft>
                <a:spcPts val="0"/>
              </a:spcAft>
              <a:buFontTx/>
              <a:buChar char="-"/>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suppresses the proliferation of lymphocytes by</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blocking synthesis or</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effects of</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interleukin</a:t>
            </a:r>
            <a:r>
              <a:rPr lang="sr-Cyrl-C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IL)-2 </a:t>
            </a:r>
          </a:p>
          <a:p>
            <a:pPr marL="0" indent="0" algn="just">
              <a:lnSpc>
                <a:spcPct val="150000"/>
              </a:lnSpc>
              <a:spcAft>
                <a:spcPts val="0"/>
              </a:spcAft>
              <a:buNone/>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(Cyclosporine</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Tacrolimus</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p>
          <a:p>
            <a:pPr algn="just">
              <a:lnSpc>
                <a:spcPct val="150000"/>
              </a:lnSpc>
              <a:spcAft>
                <a:spcPts val="0"/>
              </a:spcAft>
              <a:buFontTx/>
              <a:buChar char="-"/>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inhibits gene expression for cytokines </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r>
              <a:rPr lang="en-US" sz="2000" dirty="0">
                <a:latin typeface="Palatino Linotype" panose="02040502050505030304" pitchFamily="18" charset="0"/>
                <a:ea typeface="Times New Roman" panose="02020603050405020304" pitchFamily="18" charset="0"/>
                <a:cs typeface="Times New Roman" panose="02020603050405020304" pitchFamily="18" charset="0"/>
              </a:rPr>
              <a:t>C</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orticosteroids</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r>
              <a:rPr lang="sr-Cyrl-RS"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p>
          <a:p>
            <a:pPr algn="just">
              <a:lnSpc>
                <a:spcPct val="150000"/>
              </a:lnSpc>
              <a:spcAft>
                <a:spcPts val="0"/>
              </a:spcAft>
              <a:buFontTx/>
              <a:buChar char="-"/>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Inhibits the synthesis of DNA</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err="1">
                <a:effectLst/>
                <a:latin typeface="Palatino Linotype" panose="02040502050505030304" pitchFamily="18" charset="0"/>
                <a:ea typeface="Times New Roman" panose="02020603050405020304" pitchFamily="18" charset="0"/>
                <a:cs typeface="Times New Roman" panose="02020603050405020304" pitchFamily="18" charset="0"/>
              </a:rPr>
              <a:t>interferewith</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 with the formation of purines and pyrimidine bases.</a:t>
            </a:r>
          </a:p>
          <a:p>
            <a:pPr marL="0" indent="0" algn="just">
              <a:lnSpc>
                <a:spcPct val="150000"/>
              </a:lnSpc>
              <a:spcAft>
                <a:spcPts val="0"/>
              </a:spcAft>
              <a:buNone/>
            </a:pP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Methotrexate</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Fluorouracil</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 </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Fludarabine</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p>
          <a:p>
            <a:pPr algn="just">
              <a:lnSpc>
                <a:spcPct val="150000"/>
              </a:lnSpc>
              <a:spcAft>
                <a:spcPts val="0"/>
              </a:spcAft>
              <a:buFontTx/>
              <a:buChar char="-"/>
            </a:pP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Prevents the activation of immune system cells by blocking membrane receptors responsible for conducting signals </a:t>
            </a:r>
            <a:r>
              <a:rPr lang="ru-RU" sz="2000" dirty="0">
                <a:effectLst/>
                <a:latin typeface="Palatino Linotype" panose="02040502050505030304" pitchFamily="18" charset="0"/>
                <a:ea typeface="Times New Roman" panose="02020603050405020304" pitchFamily="18" charset="0"/>
                <a:cs typeface="Times New Roman" panose="02020603050405020304" pitchFamily="18" charset="0"/>
              </a:rPr>
              <a:t>(</a:t>
            </a:r>
            <a:r>
              <a:rPr lang="en-US" sz="2000" dirty="0">
                <a:latin typeface="Palatino Linotype" panose="02040502050505030304" pitchFamily="18" charset="0"/>
                <a:ea typeface="Times New Roman" panose="02020603050405020304" pitchFamily="18" charset="0"/>
                <a:cs typeface="Times New Roman" panose="02020603050405020304" pitchFamily="18" charset="0"/>
              </a:rPr>
              <a:t>M</a:t>
            </a:r>
            <a:r>
              <a:rPr lang="en-US" sz="2000" dirty="0">
                <a:effectLst/>
                <a:latin typeface="Palatino Linotype" panose="02040502050505030304" pitchFamily="18" charset="0"/>
                <a:ea typeface="Times New Roman" panose="02020603050405020304" pitchFamily="18" charset="0"/>
                <a:cs typeface="Times New Roman" panose="02020603050405020304" pitchFamily="18" charset="0"/>
              </a:rPr>
              <a:t>onoclonal antibodies)</a:t>
            </a:r>
            <a:endParaRPr lang="en-US" sz="2000" dirty="0">
              <a:effectLst/>
              <a:latin typeface="Palatino Linotype" panose="02040502050505030304" pitchFamily="18" charset="0"/>
              <a:ea typeface="Calibri" panose="020F0502020204030204" pitchFamily="34" charset="0"/>
              <a:cs typeface="Times New Roman" panose="0202060305040502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Immunosuppressant Drugs</a:t>
            </a:r>
          </a:p>
        </p:txBody>
      </p:sp>
    </p:spTree>
    <p:extLst>
      <p:ext uri="{BB962C8B-B14F-4D97-AF65-F5344CB8AC3E}">
        <p14:creationId xmlns:p14="http://schemas.microsoft.com/office/powerpoint/2010/main" val="3410258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34556"/>
            <a:ext cx="7315200" cy="4351338"/>
          </a:xfrm>
        </p:spPr>
        <p:txBody>
          <a:bodyPr/>
          <a:lstStyle/>
          <a:p>
            <a:r>
              <a:rPr lang="en-US" dirty="0">
                <a:latin typeface="Times New Roman" panose="02020603050405020304" pitchFamily="18" charset="0"/>
                <a:ea typeface="Times New Roman" panose="02020603050405020304" pitchFamily="18" charset="0"/>
              </a:rPr>
              <a:t>They are used to prevent rejection of </a:t>
            </a:r>
            <a:r>
              <a:rPr lang="en-US" dirty="0">
                <a:effectLst/>
                <a:latin typeface="Times New Roman" panose="02020603050405020304" pitchFamily="18" charset="0"/>
                <a:ea typeface="Times New Roman" panose="02020603050405020304" pitchFamily="18" charset="0"/>
              </a:rPr>
              <a:t>transplanted tissue and organs and in treatment of autoimmune diseases.</a:t>
            </a:r>
          </a:p>
          <a:p>
            <a:pPr marL="0" indent="0">
              <a:buNone/>
            </a:pPr>
            <a:endParaRPr lang="ru-RU" dirty="0">
              <a:latin typeface="Times New Roman" panose="02020603050405020304" pitchFamily="18" charset="0"/>
              <a:ea typeface="Times New Roman" panose="02020603050405020304" pitchFamily="18" charset="0"/>
            </a:endParaRPr>
          </a:p>
          <a:p>
            <a:r>
              <a:rPr lang="en-US" dirty="0">
                <a:latin typeface="Times New Roman" panose="02020603050405020304" pitchFamily="18" charset="0"/>
                <a:ea typeface="Times New Roman" panose="02020603050405020304" pitchFamily="18" charset="0"/>
              </a:rPr>
              <a:t>Effects of immunosuppressive drugs</a:t>
            </a:r>
            <a:r>
              <a:rPr lang="ru-RU" dirty="0">
                <a:effectLst/>
                <a:latin typeface="Times New Roman" panose="02020603050405020304" pitchFamily="18" charset="0"/>
                <a:ea typeface="Times New Roman" panose="02020603050405020304" pitchFamily="18" charset="0"/>
              </a:rPr>
              <a:t> </a:t>
            </a:r>
            <a:endParaRPr lang="en-US" dirty="0"/>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Immunosuppressive Drugs</a:t>
            </a:r>
          </a:p>
        </p:txBody>
      </p:sp>
      <p:pic>
        <p:nvPicPr>
          <p:cNvPr id="4100" name="Picture 4" descr="Image result for dobar los za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8109" y="1252419"/>
            <a:ext cx="5664321" cy="435133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590395" y="5603757"/>
            <a:ext cx="1692322" cy="923330"/>
          </a:xfrm>
          <a:prstGeom prst="rect">
            <a:avLst/>
          </a:prstGeom>
          <a:noFill/>
        </p:spPr>
        <p:txBody>
          <a:bodyPr wrap="square" rtlCol="0">
            <a:spAutoFit/>
          </a:bodyPr>
          <a:lstStyle/>
          <a:p>
            <a:r>
              <a:rPr lang="en-US" dirty="0">
                <a:latin typeface="Palatino Linotype" panose="02040502050505030304" pitchFamily="18" charset="0"/>
              </a:rPr>
              <a:t>Favorable therapeutic effect</a:t>
            </a:r>
          </a:p>
        </p:txBody>
      </p:sp>
      <p:sp>
        <p:nvSpPr>
          <p:cNvPr id="8" name="TextBox 7"/>
          <p:cNvSpPr txBox="1"/>
          <p:nvPr/>
        </p:nvSpPr>
        <p:spPr>
          <a:xfrm>
            <a:off x="9044261" y="5603757"/>
            <a:ext cx="1692322" cy="369332"/>
          </a:xfrm>
          <a:prstGeom prst="rect">
            <a:avLst/>
          </a:prstGeom>
          <a:noFill/>
        </p:spPr>
        <p:txBody>
          <a:bodyPr wrap="square" rtlCol="0">
            <a:spAutoFit/>
          </a:bodyPr>
          <a:lstStyle/>
          <a:p>
            <a:r>
              <a:rPr lang="en-US" dirty="0">
                <a:latin typeface="Palatino Linotype" panose="02040502050505030304" pitchFamily="18" charset="0"/>
              </a:rPr>
              <a:t>Side effects</a:t>
            </a:r>
          </a:p>
        </p:txBody>
      </p:sp>
      <p:sp>
        <p:nvSpPr>
          <p:cNvPr id="9" name="TextBox 8"/>
          <p:cNvSpPr txBox="1"/>
          <p:nvPr/>
        </p:nvSpPr>
        <p:spPr>
          <a:xfrm>
            <a:off x="10363372" y="5603757"/>
            <a:ext cx="1692322" cy="1200329"/>
          </a:xfrm>
          <a:prstGeom prst="rect">
            <a:avLst/>
          </a:prstGeom>
          <a:noFill/>
        </p:spPr>
        <p:txBody>
          <a:bodyPr wrap="square" rtlCol="0">
            <a:spAutoFit/>
          </a:bodyPr>
          <a:lstStyle/>
          <a:p>
            <a:r>
              <a:rPr lang="en-US" dirty="0">
                <a:latin typeface="Palatino Linotype" panose="02040502050505030304" pitchFamily="18" charset="0"/>
              </a:rPr>
              <a:t>Fatal dysfunction of the immune system</a:t>
            </a:r>
          </a:p>
        </p:txBody>
      </p:sp>
    </p:spTree>
    <p:extLst>
      <p:ext uri="{BB962C8B-B14F-4D97-AF65-F5344CB8AC3E}">
        <p14:creationId xmlns:p14="http://schemas.microsoft.com/office/powerpoint/2010/main" val="4125971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Cyclosporine- Effect Mechanism</a:t>
            </a:r>
          </a:p>
        </p:txBody>
      </p:sp>
      <p:pic>
        <p:nvPicPr>
          <p:cNvPr id="1026" name="Picture 2" descr="Related image"/>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36729" y="1133445"/>
            <a:ext cx="4080679" cy="56728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cstate="print"/>
          <a:stretch>
            <a:fillRect/>
          </a:stretch>
        </p:blipFill>
        <p:spPr>
          <a:xfrm>
            <a:off x="5544972" y="1916799"/>
            <a:ext cx="5715000" cy="4552950"/>
          </a:xfrm>
          <a:prstGeom prst="rect">
            <a:avLst/>
          </a:prstGeom>
        </p:spPr>
      </p:pic>
    </p:spTree>
    <p:extLst>
      <p:ext uri="{BB962C8B-B14F-4D97-AF65-F5344CB8AC3E}">
        <p14:creationId xmlns:p14="http://schemas.microsoft.com/office/powerpoint/2010/main" val="4003818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7824" y="1429840"/>
            <a:ext cx="10515600" cy="4984608"/>
          </a:xfrm>
        </p:spPr>
        <p:txBody>
          <a:bodyPr>
            <a:normAutofit/>
          </a:bodyPr>
          <a:lstStyle/>
          <a:p>
            <a:pPr lvl="0"/>
            <a:r>
              <a:rPr lang="en-US" sz="2000" b="1" u="sng" dirty="0">
                <a:solidFill>
                  <a:prstClr val="black"/>
                </a:solidFill>
                <a:latin typeface="Palatino Linotype" panose="02040502050505030304" pitchFamily="18" charset="0"/>
              </a:rPr>
              <a:t>Therapeutic application</a:t>
            </a:r>
            <a:r>
              <a:rPr lang="sr-Cyrl-RS" sz="2000" b="1" u="sng" dirty="0">
                <a:solidFill>
                  <a:prstClr val="black"/>
                </a:solidFill>
                <a:latin typeface="Palatino Linotype" panose="02040502050505030304" pitchFamily="18" charset="0"/>
              </a:rPr>
              <a:t>:</a:t>
            </a:r>
            <a:r>
              <a:rPr lang="en-US" sz="2000" b="1" u="sng" dirty="0">
                <a:solidFill>
                  <a:prstClr val="black"/>
                </a:solidFill>
                <a:latin typeface="Palatino Linotype" panose="02040502050505030304" pitchFamily="18" charset="0"/>
              </a:rPr>
              <a:t>    </a:t>
            </a:r>
            <a:endParaRPr lang="sr-Cyrl-RS" sz="2000" b="1" u="sng" dirty="0">
              <a:solidFill>
                <a:prstClr val="black"/>
              </a:solidFill>
              <a:latin typeface="Palatino Linotype" panose="02040502050505030304" pitchFamily="18" charset="0"/>
            </a:endParaRPr>
          </a:p>
          <a:p>
            <a:pPr lvl="0">
              <a:buFontTx/>
              <a:buChar char="-"/>
            </a:pPr>
            <a:r>
              <a:rPr lang="en-US" sz="2000" dirty="0">
                <a:solidFill>
                  <a:prstClr val="black"/>
                </a:solidFill>
                <a:latin typeface="Palatino Linotype" panose="02040502050505030304" pitchFamily="18" charset="0"/>
              </a:rPr>
              <a:t>In order to prevent the rejection of </a:t>
            </a:r>
            <a:r>
              <a:rPr lang="en-US" sz="2000" dirty="0" err="1">
                <a:solidFill>
                  <a:prstClr val="black"/>
                </a:solidFill>
                <a:latin typeface="Palatino Linotype" panose="02040502050505030304" pitchFamily="18" charset="0"/>
              </a:rPr>
              <a:t>allotransplantants</a:t>
            </a:r>
            <a:endParaRPr lang="sr-Cyrl-RS" sz="2000" dirty="0">
              <a:solidFill>
                <a:prstClr val="black"/>
              </a:solidFill>
              <a:latin typeface="Palatino Linotype" panose="02040502050505030304" pitchFamily="18" charset="0"/>
            </a:endParaRPr>
          </a:p>
          <a:p>
            <a:pPr lvl="0">
              <a:buFontTx/>
              <a:buChar char="-"/>
            </a:pPr>
            <a:r>
              <a:rPr lang="en-US" sz="2000" dirty="0">
                <a:solidFill>
                  <a:prstClr val="black"/>
                </a:solidFill>
                <a:latin typeface="Palatino Linotype" panose="02040502050505030304" pitchFamily="18" charset="0"/>
              </a:rPr>
              <a:t>For the treatment of atopic dermatitis</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chronic autoimmune urticaria</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uveitis of</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non-infectious etiology</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dry eye syndrome</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it occurs in the context of Sjogren's syndrome</a:t>
            </a:r>
            <a:r>
              <a:rPr lang="sr-Cyrl-RS" sz="2000" dirty="0">
                <a:solidFill>
                  <a:prstClr val="black"/>
                </a:solidFill>
                <a:latin typeface="Palatino Linotype" panose="02040502050505030304" pitchFamily="18" charset="0"/>
              </a:rPr>
              <a:t> </a:t>
            </a:r>
          </a:p>
          <a:p>
            <a:pPr lvl="0">
              <a:buFontTx/>
              <a:buChar char="-"/>
            </a:pPr>
            <a:r>
              <a:rPr lang="en-US" sz="2000" dirty="0">
                <a:solidFill>
                  <a:prstClr val="black"/>
                </a:solidFill>
                <a:latin typeface="Palatino Linotype" panose="02040502050505030304" pitchFamily="18" charset="0"/>
              </a:rPr>
              <a:t>For the treatment of ulcerative colitis patients</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Those who did not respond on corticosteroid therapy</a:t>
            </a:r>
            <a:r>
              <a:rPr lang="sr-Cyrl-RS" sz="2000" dirty="0">
                <a:solidFill>
                  <a:prstClr val="black"/>
                </a:solidFill>
                <a:latin typeface="Palatino Linotype" panose="02040502050505030304" pitchFamily="18" charset="0"/>
              </a:rPr>
              <a:t> </a:t>
            </a:r>
          </a:p>
          <a:p>
            <a:pPr lvl="0">
              <a:buFontTx/>
              <a:buChar char="-"/>
            </a:pPr>
            <a:r>
              <a:rPr lang="en-US" sz="2000" dirty="0">
                <a:solidFill>
                  <a:prstClr val="black"/>
                </a:solidFill>
                <a:latin typeface="Palatino Linotype" panose="02040502050505030304" pitchFamily="18" charset="0"/>
              </a:rPr>
              <a:t>For the treatment of severe clinical forms</a:t>
            </a:r>
            <a:r>
              <a:rPr lang="sr-Cyrl-RS" sz="2000" dirty="0">
                <a:solidFill>
                  <a:prstClr val="black"/>
                </a:solidFill>
                <a:latin typeface="Palatino Linotype" panose="02040502050505030304" pitchFamily="18" charset="0"/>
              </a:rPr>
              <a:t> </a:t>
            </a:r>
            <a:r>
              <a:rPr lang="en-US" sz="2000" dirty="0">
                <a:solidFill>
                  <a:prstClr val="black"/>
                </a:solidFill>
                <a:latin typeface="Palatino Linotype" panose="02040502050505030304" pitchFamily="18" charset="0"/>
              </a:rPr>
              <a:t>of rheumatoid arthritis</a:t>
            </a:r>
            <a:r>
              <a:rPr lang="sr-Cyrl-RS" sz="2000" dirty="0">
                <a:solidFill>
                  <a:prstClr val="black"/>
                </a:solidFill>
                <a:latin typeface="Palatino Linotype" panose="02040502050505030304" pitchFamily="18" charset="0"/>
              </a:rPr>
              <a:t>.</a:t>
            </a:r>
          </a:p>
          <a:p>
            <a:r>
              <a:rPr lang="en-US" sz="2000" b="1" dirty="0">
                <a:solidFill>
                  <a:prstClr val="black"/>
                </a:solidFill>
                <a:latin typeface="Palatino Linotype" panose="02040502050505030304" pitchFamily="18" charset="0"/>
              </a:rPr>
              <a:t>Side effects</a:t>
            </a:r>
            <a:r>
              <a:rPr lang="sr-Cyrl-RS" sz="2000" b="1" dirty="0">
                <a:solidFill>
                  <a:prstClr val="black"/>
                </a:solidFill>
                <a:latin typeface="Palatino Linotype" panose="02040502050505030304" pitchFamily="18" charset="0"/>
              </a:rPr>
              <a:t>:</a:t>
            </a:r>
          </a:p>
          <a:p>
            <a:pPr>
              <a:buFontTx/>
              <a:buChar char="-"/>
            </a:pPr>
            <a:r>
              <a:rPr lang="en-US" sz="2000" dirty="0">
                <a:latin typeface="Palatino Linotype" panose="02040502050505030304" pitchFamily="18" charset="0"/>
              </a:rPr>
              <a:t>Increased propensity for infections</a:t>
            </a:r>
            <a:r>
              <a:rPr lang="sr-Cyrl-RS" sz="2000" dirty="0">
                <a:latin typeface="Palatino Linotype" panose="02040502050505030304" pitchFamily="18" charset="0"/>
              </a:rPr>
              <a:t>, </a:t>
            </a:r>
            <a:r>
              <a:rPr lang="en-US" sz="2000" dirty="0">
                <a:latin typeface="Palatino Linotype" panose="02040502050505030304" pitchFamily="18" charset="0"/>
              </a:rPr>
              <a:t>the reactivation of the latent</a:t>
            </a:r>
            <a:r>
              <a:rPr lang="sr-Cyrl-RS" sz="2000" dirty="0">
                <a:latin typeface="Palatino Linotype" panose="02040502050505030304" pitchFamily="18" charset="0"/>
              </a:rPr>
              <a:t> </a:t>
            </a:r>
            <a:r>
              <a:rPr lang="en-US" sz="2000" dirty="0">
                <a:latin typeface="Palatino Linotype" panose="02040502050505030304" pitchFamily="18" charset="0"/>
              </a:rPr>
              <a:t>and the                 occurrence of opportunistic infections</a:t>
            </a:r>
            <a:r>
              <a:rPr lang="sr-Cyrl-RS" sz="2000" dirty="0">
                <a:latin typeface="Palatino Linotype" panose="02040502050505030304" pitchFamily="18" charset="0"/>
              </a:rPr>
              <a:t> (</a:t>
            </a:r>
            <a:r>
              <a:rPr lang="en-US" sz="2000" dirty="0">
                <a:latin typeface="Palatino Linotype" panose="02040502050505030304" pitchFamily="18" charset="0"/>
              </a:rPr>
              <a:t>long-term application</a:t>
            </a:r>
            <a:r>
              <a:rPr lang="sr-Cyrl-RS" sz="2000" dirty="0">
                <a:latin typeface="Palatino Linotype" panose="02040502050505030304" pitchFamily="18" charset="0"/>
              </a:rPr>
              <a:t>) </a:t>
            </a:r>
          </a:p>
          <a:p>
            <a:pPr>
              <a:buFontTx/>
              <a:buChar char="-"/>
            </a:pPr>
            <a:r>
              <a:rPr lang="en-US" sz="2000" dirty="0">
                <a:latin typeface="Palatino Linotype" panose="02040502050505030304" pitchFamily="18" charset="0"/>
              </a:rPr>
              <a:t>Nausea, vomiting, loss of appetite</a:t>
            </a:r>
            <a:r>
              <a:rPr lang="sr-Cyrl-RS" sz="2000" dirty="0">
                <a:latin typeface="Palatino Linotype" panose="02040502050505030304" pitchFamily="18" charset="0"/>
              </a:rPr>
              <a:t>, </a:t>
            </a:r>
            <a:r>
              <a:rPr lang="en-US" sz="2000" dirty="0">
                <a:latin typeface="Palatino Linotype" panose="02040502050505030304" pitchFamily="18" charset="0"/>
              </a:rPr>
              <a:t>itching, disruption of liver or kidney function</a:t>
            </a:r>
            <a:endParaRPr lang="sr-Cyrl-RS" sz="2000" dirty="0">
              <a:latin typeface="Palatino Linotype" panose="02040502050505030304" pitchFamily="18" charset="0"/>
            </a:endParaRPr>
          </a:p>
          <a:p>
            <a:pPr>
              <a:buFontTx/>
              <a:buChar char="-"/>
            </a:pPr>
            <a:r>
              <a:rPr lang="en-US" sz="2000" dirty="0">
                <a:latin typeface="Palatino Linotype" panose="02040502050505030304" pitchFamily="18" charset="0"/>
              </a:rPr>
              <a:t>Increase in the incidence of lymphoma in patients who took cyclosporine for a long time</a:t>
            </a:r>
            <a:r>
              <a:rPr lang="sr-Cyrl-RS" sz="2000" dirty="0">
                <a:latin typeface="Palatino Linotype" panose="02040502050505030304" pitchFamily="18" charset="0"/>
              </a:rPr>
              <a:t>.</a:t>
            </a:r>
            <a:endParaRPr lang="sr-Cyrl-RS" sz="2000" dirty="0">
              <a:solidFill>
                <a:prstClr val="black"/>
              </a:solidFill>
              <a:latin typeface="Palatino Linotype" panose="02040502050505030304" pitchFamily="18" charset="0"/>
            </a:endParaRPr>
          </a:p>
        </p:txBody>
      </p:sp>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Cyclosporine-Therapeutic Application and Side Effects</a:t>
            </a:r>
          </a:p>
        </p:txBody>
      </p:sp>
      <p:pic>
        <p:nvPicPr>
          <p:cNvPr id="5" name="Picture 4"/>
          <p:cNvPicPr>
            <a:picLocks noChangeAspect="1"/>
          </p:cNvPicPr>
          <p:nvPr/>
        </p:nvPicPr>
        <p:blipFill>
          <a:blip r:embed="rId2" cstate="print"/>
          <a:stretch>
            <a:fillRect/>
          </a:stretch>
        </p:blipFill>
        <p:spPr>
          <a:xfrm>
            <a:off x="9389660" y="2955166"/>
            <a:ext cx="2802340" cy="1950429"/>
          </a:xfrm>
          <a:prstGeom prst="rect">
            <a:avLst/>
          </a:prstGeom>
        </p:spPr>
      </p:pic>
    </p:spTree>
    <p:extLst>
      <p:ext uri="{BB962C8B-B14F-4D97-AF65-F5344CB8AC3E}">
        <p14:creationId xmlns:p14="http://schemas.microsoft.com/office/powerpoint/2010/main" val="83247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105469"/>
          </a:xfrm>
          <a:prstGeom prst="rect">
            <a:avLst/>
          </a:prstGeom>
          <a:solidFill>
            <a:schemeClr val="accent1">
              <a:lumMod val="20000"/>
              <a:lumOff val="8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latin typeface="Palatino Linotype" panose="02040502050505030304" pitchFamily="18" charset="0"/>
              </a:rPr>
              <a:t>Tacrolimus - Effect Mechanism</a:t>
            </a:r>
          </a:p>
        </p:txBody>
      </p:sp>
      <p:pic>
        <p:nvPicPr>
          <p:cNvPr id="3074" name="Picture 2" descr="Mechanis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6162" y="1105469"/>
            <a:ext cx="7711168" cy="57525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62480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2944</TotalTime>
  <Words>3236</Words>
  <Application>Microsoft Office PowerPoint</Application>
  <PresentationFormat>Widescreen</PresentationFormat>
  <Paragraphs>231</Paragraphs>
  <Slides>44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Calibri Light</vt:lpstr>
      <vt:lpstr>Palatino Linotype</vt:lpstr>
      <vt:lpstr>Times New Roman</vt:lpstr>
      <vt:lpstr>Office Theme</vt:lpstr>
      <vt:lpstr>1. Immunomodulatory drugs  2. Therapeutic use of cytokines </vt:lpstr>
      <vt:lpstr>1. Immunomodulatory drugs  2. Therapeutic use of cytokines </vt:lpstr>
      <vt:lpstr>Immunomodulatory Drugs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Immunomodulatory drugs  2. Therapeutic use of cytokines </vt:lpstr>
      <vt:lpstr>PowerPoint Presentation</vt:lpstr>
      <vt:lpstr>PowerPoint Presentation</vt:lpstr>
      <vt:lpstr>PowerPoint Presentation</vt:lpstr>
      <vt:lpstr>PowerPoint Presentation</vt:lpstr>
      <vt:lpstr>PowerPoint Presentation</vt:lpstr>
      <vt:lpstr>PowerPoint Presentation</vt:lpstr>
      <vt:lpstr>... Let's remember the significance TGF-beta in the pathogenesis of scleroderma</vt:lpstr>
      <vt:lpstr>PowerPoint Presentation</vt:lpstr>
      <vt:lpstr>PowerPoint Presentation</vt:lpstr>
      <vt:lpstr>PowerPoint Presentation</vt:lpstr>
      <vt:lpstr>Cytokine Modulation as a New Therapeutic Approach in the Treatment of Allergic Diseases </vt:lpstr>
      <vt:lpstr>PowerPoint Presentation</vt:lpstr>
      <vt:lpstr>PowerPoint Presentation</vt:lpstr>
      <vt:lpstr>PowerPoint Presentation</vt:lpstr>
      <vt:lpstr>PowerPoint Presentation</vt:lpstr>
      <vt:lpstr>PowerPoint Presentation</vt:lpstr>
      <vt:lpstr>PowerPoint Presentation</vt:lpstr>
      <vt:lpstr>... Let's take a look at the role of interferon type 1 in defense against viruses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Имуномодулаторни лекови  2. Терапијска примена цитокина</dc:title>
  <dc:creator>Vladislav Volarevic</dc:creator>
  <cp:lastModifiedBy>ivanjovanovic77@gmail.com</cp:lastModifiedBy>
  <cp:revision>95</cp:revision>
  <dcterms:created xsi:type="dcterms:W3CDTF">2017-09-21T19:38:44Z</dcterms:created>
  <dcterms:modified xsi:type="dcterms:W3CDTF">2024-01-09T15:42:11Z</dcterms:modified>
</cp:coreProperties>
</file>